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Proxima Nova"/>
      <p:regular r:id="rId33"/>
      <p:bold r:id="rId34"/>
      <p:italic r:id="rId35"/>
      <p:boldItalic r:id="rId36"/>
    </p:embeddedFont>
    <p:embeddedFont>
      <p:font typeface="Quattrocento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1" roundtripDataSignature="AMtx7mhGZkgSWgnw5fSh/KKxScuCtmbm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QuattrocentoSans-regular.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QuattrocentoSans-italic.fntdata"/><Relationship Id="rId16" Type="http://schemas.openxmlformats.org/officeDocument/2006/relationships/slide" Target="slides/slide11.xml"/><Relationship Id="rId38" Type="http://schemas.openxmlformats.org/officeDocument/2006/relationships/font" Target="fonts/Quattrocento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 name="Google Shape;3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 name="Google Shape;3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 name="Google Shape;4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 name="Shape 17"/>
        <p:cNvGrpSpPr/>
        <p:nvPr/>
      </p:nvGrpSpPr>
      <p:grpSpPr>
        <a:xfrm>
          <a:off x="0" y="0"/>
          <a:ext cx="0" cy="0"/>
          <a:chOff x="0" y="0"/>
          <a:chExt cx="0" cy="0"/>
        </a:xfrm>
      </p:grpSpPr>
      <p:sp>
        <p:nvSpPr>
          <p:cNvPr id="18" name="Google Shape;18;p29"/>
          <p:cNvSpPr/>
          <p:nvPr/>
        </p:nvSpPr>
        <p:spPr>
          <a:xfrm>
            <a:off x="254950" y="262784"/>
            <a:ext cx="11682101" cy="6332433"/>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9" name="Google Shape;19;p29"/>
          <p:cNvSpPr txBox="1"/>
          <p:nvPr>
            <p:ph type="title"/>
          </p:nvPr>
        </p:nvSpPr>
        <p:spPr>
          <a:xfrm>
            <a:off x="521208" y="448056"/>
            <a:ext cx="6876288" cy="64008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30"/>
          <p:cNvSpPr/>
          <p:nvPr/>
        </p:nvSpPr>
        <p:spPr>
          <a:xfrm>
            <a:off x="256032" y="265176"/>
            <a:ext cx="11683049" cy="6332433"/>
          </a:xfrm>
          <a:prstGeom prst="rect">
            <a:avLst/>
          </a:prstGeom>
          <a:solidFill>
            <a:srgbClr val="F5F5F5"/>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22" name="Google Shape;22;p30"/>
          <p:cNvCxnSpPr/>
          <p:nvPr/>
        </p:nvCxnSpPr>
        <p:spPr>
          <a:xfrm>
            <a:off x="604434" y="1196392"/>
            <a:ext cx="10983132" cy="0"/>
          </a:xfrm>
          <a:prstGeom prst="straightConnector1">
            <a:avLst/>
          </a:prstGeom>
          <a:noFill/>
          <a:ln cap="flat" cmpd="sng" w="25400">
            <a:solidFill>
              <a:srgbClr val="D24726"/>
            </a:solidFill>
            <a:prstDash val="solid"/>
            <a:miter lim="800000"/>
            <a:headEnd len="sm" w="sm" type="none"/>
            <a:tailEnd len="sm" w="sm" type="none"/>
          </a:ln>
        </p:spPr>
      </p:cxnSp>
      <p:sp>
        <p:nvSpPr>
          <p:cNvPr id="23" name="Google Shape;23;p30"/>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A3838"/>
              </a:buClr>
              <a:buSzPts val="2800"/>
              <a:buFont typeface="Quattrocento Sans"/>
              <a:buNone/>
              <a:defRPr sz="2800">
                <a:solidFill>
                  <a:srgbClr val="3A383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0"/>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F3F3F"/>
              </a:buClr>
              <a:buSzPts val="1200"/>
              <a:buFont typeface="Quattrocento Sans"/>
              <a:buNone/>
              <a:defRPr sz="1200">
                <a:solidFill>
                  <a:srgbClr val="3F3F3F"/>
                </a:solidFill>
              </a:defRPr>
            </a:lvl1pPr>
            <a:lvl2pPr indent="-304800" lvl="1" marL="914400" algn="l">
              <a:lnSpc>
                <a:spcPct val="150000"/>
              </a:lnSpc>
              <a:spcBef>
                <a:spcPts val="1200"/>
              </a:spcBef>
              <a:spcAft>
                <a:spcPts val="0"/>
              </a:spcAft>
              <a:buClr>
                <a:srgbClr val="3F3F3F"/>
              </a:buClr>
              <a:buSzPts val="1200"/>
              <a:buChar char="•"/>
              <a:defRPr sz="1200">
                <a:solidFill>
                  <a:srgbClr val="3F3F3F"/>
                </a:solidFill>
              </a:defRPr>
            </a:lvl2pPr>
            <a:lvl3pPr indent="-304800" lvl="2" marL="1371600" algn="l">
              <a:lnSpc>
                <a:spcPct val="150000"/>
              </a:lnSpc>
              <a:spcBef>
                <a:spcPts val="1200"/>
              </a:spcBef>
              <a:spcAft>
                <a:spcPts val="0"/>
              </a:spcAft>
              <a:buClr>
                <a:srgbClr val="3F3F3F"/>
              </a:buClr>
              <a:buSzPts val="1200"/>
              <a:buChar char="•"/>
              <a:defRPr sz="1200">
                <a:solidFill>
                  <a:srgbClr val="3F3F3F"/>
                </a:solidFill>
              </a:defRPr>
            </a:lvl3pPr>
            <a:lvl4pPr indent="-304800" lvl="3" marL="1828800" algn="l">
              <a:lnSpc>
                <a:spcPct val="150000"/>
              </a:lnSpc>
              <a:spcBef>
                <a:spcPts val="1200"/>
              </a:spcBef>
              <a:spcAft>
                <a:spcPts val="0"/>
              </a:spcAft>
              <a:buClr>
                <a:srgbClr val="3F3F3F"/>
              </a:buClr>
              <a:buSzPts val="1200"/>
              <a:buChar char="•"/>
              <a:defRPr sz="1200">
                <a:solidFill>
                  <a:srgbClr val="3F3F3F"/>
                </a:solidFill>
              </a:defRPr>
            </a:lvl4pPr>
            <a:lvl5pPr indent="-304800" lvl="4" marL="2286000" algn="l">
              <a:lnSpc>
                <a:spcPct val="150000"/>
              </a:lnSpc>
              <a:spcBef>
                <a:spcPts val="1200"/>
              </a:spcBef>
              <a:spcAft>
                <a:spcPts val="0"/>
              </a:spcAft>
              <a:buClr>
                <a:srgbClr val="3F3F3F"/>
              </a:buClr>
              <a:buSzPts val="1200"/>
              <a:buChar char="•"/>
              <a:defRPr sz="1200">
                <a:solidFill>
                  <a:srgbClr val="3F3F3F"/>
                </a:solidFill>
              </a:defRPr>
            </a:lvl5pPr>
            <a:lvl6pPr indent="-342900" lvl="5" marL="2743200" algn="l">
              <a:lnSpc>
                <a:spcPct val="150000"/>
              </a:lnSpc>
              <a:spcBef>
                <a:spcPts val="1200"/>
              </a:spcBef>
              <a:spcAft>
                <a:spcPts val="0"/>
              </a:spcAft>
              <a:buClr>
                <a:schemeClr val="dk1"/>
              </a:buClr>
              <a:buSzPts val="1800"/>
              <a:buChar char="•"/>
              <a:defRPr/>
            </a:lvl6pPr>
            <a:lvl7pPr indent="-342900" lvl="6" marL="3200400" algn="l">
              <a:lnSpc>
                <a:spcPct val="150000"/>
              </a:lnSpc>
              <a:spcBef>
                <a:spcPts val="1200"/>
              </a:spcBef>
              <a:spcAft>
                <a:spcPts val="0"/>
              </a:spcAft>
              <a:buClr>
                <a:schemeClr val="dk1"/>
              </a:buClr>
              <a:buSzPts val="1800"/>
              <a:buChar char="•"/>
              <a:defRPr/>
            </a:lvl7pPr>
            <a:lvl8pPr indent="-342900" lvl="7" marL="3657600" algn="l">
              <a:lnSpc>
                <a:spcPct val="150000"/>
              </a:lnSpc>
              <a:spcBef>
                <a:spcPts val="1200"/>
              </a:spcBef>
              <a:spcAft>
                <a:spcPts val="0"/>
              </a:spcAft>
              <a:buClr>
                <a:schemeClr val="dk1"/>
              </a:buClr>
              <a:buSzPts val="1800"/>
              <a:buChar char="•"/>
              <a:defRPr/>
            </a:lvl8pPr>
            <a:lvl9pPr indent="-228600" lvl="8" marL="4114800" algn="l">
              <a:lnSpc>
                <a:spcPct val="90000"/>
              </a:lnSpc>
              <a:spcBef>
                <a:spcPts val="1200"/>
              </a:spcBef>
              <a:spcAft>
                <a:spcPts val="0"/>
              </a:spcAft>
              <a:buClr>
                <a:schemeClr val="dk1"/>
              </a:buClr>
              <a:buSzPts val="1800"/>
              <a:buNone/>
              <a:defRPr/>
            </a:lvl9pPr>
          </a:lstStyle>
          <a:p/>
        </p:txBody>
      </p:sp>
      <p:sp>
        <p:nvSpPr>
          <p:cNvPr id="25" name="Google Shape;25;p30"/>
          <p:cNvSpPr txBox="1"/>
          <p:nvPr>
            <p:ph idx="10" type="dt"/>
          </p:nvPr>
        </p:nvSpPr>
        <p:spPr>
          <a:xfrm>
            <a:off x="539496" y="62039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59595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0"/>
          <p:cNvSpPr txBox="1"/>
          <p:nvPr>
            <p:ph idx="11" type="ftr"/>
          </p:nvPr>
        </p:nvSpPr>
        <p:spPr>
          <a:xfrm>
            <a:off x="4648200" y="62039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rgbClr val="59595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0"/>
          <p:cNvSpPr txBox="1"/>
          <p:nvPr>
            <p:ph idx="12" type="sldNum"/>
          </p:nvPr>
        </p:nvSpPr>
        <p:spPr>
          <a:xfrm>
            <a:off x="8371926" y="62039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595959"/>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rgbClr val="595959"/>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rgbClr val="595959"/>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rgbClr val="595959"/>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rgbClr val="595959"/>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rgbClr val="595959"/>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rgbClr val="595959"/>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rgbClr val="595959"/>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rgbClr val="595959"/>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8" name="Shape 28"/>
        <p:cNvGrpSpPr/>
        <p:nvPr/>
      </p:nvGrpSpPr>
      <p:grpSpPr>
        <a:xfrm>
          <a:off x="0" y="0"/>
          <a:ext cx="0" cy="0"/>
          <a:chOff x="0" y="0"/>
          <a:chExt cx="0" cy="0"/>
        </a:xfrm>
      </p:grpSpPr>
      <p:sp>
        <p:nvSpPr>
          <p:cNvPr id="29" name="Google Shape;29;p31"/>
          <p:cNvSpPr/>
          <p:nvPr/>
        </p:nvSpPr>
        <p:spPr>
          <a:xfrm>
            <a:off x="254951" y="262784"/>
            <a:ext cx="11683049" cy="6332433"/>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0" name="Google Shape;30;p31"/>
          <p:cNvSpPr/>
          <p:nvPr/>
        </p:nvSpPr>
        <p:spPr>
          <a:xfrm>
            <a:off x="254950" y="262784"/>
            <a:ext cx="11682101" cy="2072643"/>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1" name="Google Shape;31;p31"/>
          <p:cNvSpPr txBox="1"/>
          <p:nvPr>
            <p:ph type="title"/>
          </p:nvPr>
        </p:nvSpPr>
        <p:spPr>
          <a:xfrm>
            <a:off x="521208" y="1536192"/>
            <a:ext cx="6876288" cy="64008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31"/>
          <p:cNvSpPr txBox="1"/>
          <p:nvPr>
            <p:ph idx="1" type="body"/>
          </p:nvPr>
        </p:nvSpPr>
        <p:spPr>
          <a:xfrm>
            <a:off x="539496" y="2560320"/>
            <a:ext cx="9445752" cy="397764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F3F3F"/>
              </a:buClr>
              <a:buSzPts val="2400"/>
              <a:buFont typeface="Quattrocento Sans"/>
              <a:buNone/>
              <a:defRPr sz="2400">
                <a:solidFill>
                  <a:srgbClr val="3F3F3F"/>
                </a:solidFill>
                <a:latin typeface="Quattrocento Sans"/>
                <a:ea typeface="Quattrocento Sans"/>
                <a:cs typeface="Quattrocento Sans"/>
                <a:sym typeface="Quattrocento Sans"/>
              </a:defRPr>
            </a:lvl1pPr>
            <a:lvl2pPr indent="-304800" lvl="1" marL="914400" algn="l">
              <a:lnSpc>
                <a:spcPct val="150000"/>
              </a:lnSpc>
              <a:spcBef>
                <a:spcPts val="1200"/>
              </a:spcBef>
              <a:spcAft>
                <a:spcPts val="0"/>
              </a:spcAft>
              <a:buClr>
                <a:srgbClr val="3F3F3F"/>
              </a:buClr>
              <a:buSzPts val="1200"/>
              <a:buChar char="•"/>
              <a:defRPr sz="1200">
                <a:solidFill>
                  <a:srgbClr val="3F3F3F"/>
                </a:solidFill>
              </a:defRPr>
            </a:lvl2pPr>
            <a:lvl3pPr indent="-304800" lvl="2" marL="1371600" algn="l">
              <a:lnSpc>
                <a:spcPct val="150000"/>
              </a:lnSpc>
              <a:spcBef>
                <a:spcPts val="1200"/>
              </a:spcBef>
              <a:spcAft>
                <a:spcPts val="0"/>
              </a:spcAft>
              <a:buClr>
                <a:srgbClr val="3F3F3F"/>
              </a:buClr>
              <a:buSzPts val="1200"/>
              <a:buChar char="•"/>
              <a:defRPr sz="1200">
                <a:solidFill>
                  <a:srgbClr val="3F3F3F"/>
                </a:solidFill>
              </a:defRPr>
            </a:lvl3pPr>
            <a:lvl4pPr indent="-304800" lvl="3" marL="1828800" algn="l">
              <a:lnSpc>
                <a:spcPct val="150000"/>
              </a:lnSpc>
              <a:spcBef>
                <a:spcPts val="1200"/>
              </a:spcBef>
              <a:spcAft>
                <a:spcPts val="0"/>
              </a:spcAft>
              <a:buClr>
                <a:srgbClr val="3F3F3F"/>
              </a:buClr>
              <a:buSzPts val="1200"/>
              <a:buChar char="•"/>
              <a:defRPr sz="1200">
                <a:solidFill>
                  <a:srgbClr val="3F3F3F"/>
                </a:solidFill>
              </a:defRPr>
            </a:lvl4pPr>
            <a:lvl5pPr indent="-304800" lvl="4" marL="2286000" algn="l">
              <a:lnSpc>
                <a:spcPct val="150000"/>
              </a:lnSpc>
              <a:spcBef>
                <a:spcPts val="1200"/>
              </a:spcBef>
              <a:spcAft>
                <a:spcPts val="0"/>
              </a:spcAft>
              <a:buClr>
                <a:srgbClr val="3F3F3F"/>
              </a:buClr>
              <a:buSzPts val="1200"/>
              <a:buChar char="•"/>
              <a:defRPr sz="1200">
                <a:solidFill>
                  <a:srgbClr val="3F3F3F"/>
                </a:solidFill>
              </a:defRPr>
            </a:lvl5pPr>
            <a:lvl6pPr indent="-342900" lvl="5" marL="2743200" algn="l">
              <a:lnSpc>
                <a:spcPct val="150000"/>
              </a:lnSpc>
              <a:spcBef>
                <a:spcPts val="1200"/>
              </a:spcBef>
              <a:spcAft>
                <a:spcPts val="0"/>
              </a:spcAft>
              <a:buClr>
                <a:schemeClr val="dk1"/>
              </a:buClr>
              <a:buSzPts val="1800"/>
              <a:buChar char="•"/>
              <a:defRPr/>
            </a:lvl6pPr>
            <a:lvl7pPr indent="-342900" lvl="6" marL="3200400" algn="l">
              <a:lnSpc>
                <a:spcPct val="150000"/>
              </a:lnSpc>
              <a:spcBef>
                <a:spcPts val="1200"/>
              </a:spcBef>
              <a:spcAft>
                <a:spcPts val="0"/>
              </a:spcAft>
              <a:buClr>
                <a:schemeClr val="dk1"/>
              </a:buClr>
              <a:buSzPts val="1800"/>
              <a:buChar char="•"/>
              <a:defRPr/>
            </a:lvl7pPr>
            <a:lvl8pPr indent="-342900" lvl="7" marL="3657600" algn="l">
              <a:lnSpc>
                <a:spcPct val="150000"/>
              </a:lnSpc>
              <a:spcBef>
                <a:spcPts val="1200"/>
              </a:spcBef>
              <a:spcAft>
                <a:spcPts val="0"/>
              </a:spcAft>
              <a:buClr>
                <a:schemeClr val="dk1"/>
              </a:buClr>
              <a:buSzPts val="1800"/>
              <a:buChar char="•"/>
              <a:defRPr/>
            </a:lvl8pPr>
            <a:lvl9pPr indent="-228600" lvl="8" marL="4114800" algn="l">
              <a:lnSpc>
                <a:spcPct val="90000"/>
              </a:lnSpc>
              <a:spcBef>
                <a:spcPts val="1200"/>
              </a:spcBef>
              <a:spcAft>
                <a:spcPts val="0"/>
              </a:spcAft>
              <a:buClr>
                <a:schemeClr val="dk1"/>
              </a:buClr>
              <a:buSzPts val="1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p:nvPr/>
        </p:nvSpPr>
        <p:spPr>
          <a:xfrm>
            <a:off x="256032" y="265176"/>
            <a:ext cx="11683049" cy="6332433"/>
          </a:xfrm>
          <a:prstGeom prst="rect">
            <a:avLst/>
          </a:prstGeom>
          <a:solidFill>
            <a:srgbClr val="F5F5F5"/>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1" name="Google Shape;11;p28"/>
          <p:cNvSpPr txBox="1"/>
          <p:nvPr>
            <p:ph type="title"/>
          </p:nvPr>
        </p:nvSpPr>
        <p:spPr>
          <a:xfrm>
            <a:off x="521208" y="448056"/>
            <a:ext cx="6876288" cy="64008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8"/>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50000"/>
              </a:lnSpc>
              <a:spcBef>
                <a:spcPts val="1000"/>
              </a:spcBef>
              <a:spcAft>
                <a:spcPts val="0"/>
              </a:spcAft>
              <a:buClr>
                <a:schemeClr val="dk1"/>
              </a:buClr>
              <a:buSzPts val="1200"/>
              <a:buFont typeface="Quattrocento Sans"/>
              <a:buNone/>
              <a:defRPr b="0" i="0" sz="1200" u="none" cap="none" strike="noStrike">
                <a:solidFill>
                  <a:schemeClr val="dk1"/>
                </a:solidFill>
                <a:latin typeface="Quattrocento Sans"/>
                <a:ea typeface="Quattrocento Sans"/>
                <a:cs typeface="Quattrocento Sans"/>
                <a:sym typeface="Quattrocento Sans"/>
              </a:defRPr>
            </a:lvl1pPr>
            <a:lvl2pPr indent="-304800" lvl="1" marL="9144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2pPr>
            <a:lvl3pPr indent="-304800" lvl="2" marL="13716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3pPr>
            <a:lvl4pPr indent="-304800" lvl="3" marL="18288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304800" lvl="4" marL="22860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304800" lvl="5" marL="27432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304800" lvl="6" marL="32004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304800" lvl="7" marL="36576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228600" lvl="8" marL="41148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28"/>
          <p:cNvSpPr txBox="1"/>
          <p:nvPr>
            <p:ph idx="10" type="dt"/>
          </p:nvPr>
        </p:nvSpPr>
        <p:spPr>
          <a:xfrm>
            <a:off x="539496" y="6203952"/>
            <a:ext cx="3276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595959"/>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28"/>
          <p:cNvSpPr txBox="1"/>
          <p:nvPr>
            <p:ph idx="11" type="ftr"/>
          </p:nvPr>
        </p:nvSpPr>
        <p:spPr>
          <a:xfrm>
            <a:off x="4648200" y="6203952"/>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595959"/>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 name="Google Shape;15;p28"/>
          <p:cNvSpPr txBox="1"/>
          <p:nvPr>
            <p:ph idx="12" type="sldNum"/>
          </p:nvPr>
        </p:nvSpPr>
        <p:spPr>
          <a:xfrm>
            <a:off x="8375904" y="6203952"/>
            <a:ext cx="3276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cxnSp>
        <p:nvCxnSpPr>
          <p:cNvPr id="16" name="Google Shape;16;p28"/>
          <p:cNvCxnSpPr/>
          <p:nvPr/>
        </p:nvCxnSpPr>
        <p:spPr>
          <a:xfrm>
            <a:off x="604434" y="1196392"/>
            <a:ext cx="10983132" cy="0"/>
          </a:xfrm>
          <a:prstGeom prst="straightConnector1">
            <a:avLst/>
          </a:prstGeom>
          <a:noFill/>
          <a:ln cap="flat" cmpd="sng" w="25400">
            <a:solidFill>
              <a:srgbClr val="D24726"/>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1"/>
          <p:cNvSpPr txBox="1"/>
          <p:nvPr>
            <p:ph idx="4294967295" type="ctrTitle"/>
          </p:nvPr>
        </p:nvSpPr>
        <p:spPr>
          <a:xfrm>
            <a:off x="838200" y="1164324"/>
            <a:ext cx="10515600" cy="23876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dk1"/>
              </a:buClr>
              <a:buSzPts val="4800"/>
              <a:buFont typeface="Quattrocento Sans"/>
              <a:buNone/>
            </a:pPr>
            <a:r>
              <a:rPr b="0" i="0" lang="en-US" sz="4800" u="none" cap="none" strike="noStrike">
                <a:solidFill>
                  <a:schemeClr val="dk1"/>
                </a:solidFill>
                <a:latin typeface="Quattrocento Sans"/>
                <a:ea typeface="Quattrocento Sans"/>
                <a:cs typeface="Quattrocento Sans"/>
                <a:sym typeface="Quattrocento Sans"/>
              </a:rPr>
              <a:t>20. Mental Health </a:t>
            </a:r>
            <a:endParaRPr b="0" i="0" sz="4800" u="none" cap="none" strike="noStrike">
              <a:solidFill>
                <a:schemeClr val="lt1"/>
              </a:solidFill>
              <a:latin typeface="Quattrocento Sans"/>
              <a:ea typeface="Quattrocento Sans"/>
              <a:cs typeface="Quattrocento Sans"/>
              <a:sym typeface="Quattrocento Sans"/>
            </a:endParaRPr>
          </a:p>
        </p:txBody>
      </p:sp>
      <p:sp>
        <p:nvSpPr>
          <p:cNvPr id="39" name="Google Shape;39;p1"/>
          <p:cNvSpPr txBox="1"/>
          <p:nvPr>
            <p:ph idx="4294967295" type="subTitle"/>
          </p:nvPr>
        </p:nvSpPr>
        <p:spPr>
          <a:xfrm>
            <a:off x="855620" y="2933105"/>
            <a:ext cx="9582736" cy="1137793"/>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chemeClr val="dk1"/>
              </a:buClr>
              <a:buSzPts val="2400"/>
              <a:buFont typeface="Quattrocento Sans"/>
              <a:buNone/>
            </a:pPr>
            <a:r>
              <a:rPr b="0" i="0" lang="en-US" sz="2400" u="none" cap="none" strike="noStrike">
                <a:solidFill>
                  <a:schemeClr val="dk1"/>
                </a:solidFill>
                <a:latin typeface="Quattrocento Sans"/>
                <a:ea typeface="Quattrocento Sans"/>
                <a:cs typeface="Quattrocento Sans"/>
                <a:sym typeface="Quattrocento Sans"/>
              </a:rPr>
              <a:t>Session V: Mental and Physical Health</a:t>
            </a:r>
            <a:endParaRPr/>
          </a:p>
        </p:txBody>
      </p:sp>
      <p:pic>
        <p:nvPicPr>
          <p:cNvPr id="40" name="Google Shape;40;p1"/>
          <p:cNvPicPr preferRelativeResize="0"/>
          <p:nvPr/>
        </p:nvPicPr>
        <p:blipFill rotWithShape="1">
          <a:blip r:embed="rId3">
            <a:alphaModFix/>
          </a:blip>
          <a:srcRect b="0" l="0" r="0" t="0"/>
          <a:stretch/>
        </p:blipFill>
        <p:spPr>
          <a:xfrm>
            <a:off x="4028977" y="645350"/>
            <a:ext cx="3633531" cy="10181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0"/>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4000"/>
              <a:buFont typeface="Quattrocento Sans"/>
              <a:buNone/>
            </a:pPr>
            <a:r>
              <a:rPr b="1" lang="en-US" sz="4000"/>
              <a:t>Affects</a:t>
            </a:r>
            <a:endParaRPr b="1" sz="4000"/>
          </a:p>
        </p:txBody>
      </p:sp>
      <p:pic>
        <p:nvPicPr>
          <p:cNvPr id="104" name="Google Shape;104;p10"/>
          <p:cNvPicPr preferRelativeResize="0"/>
          <p:nvPr>
            <p:ph idx="1" type="body"/>
          </p:nvPr>
        </p:nvPicPr>
        <p:blipFill rotWithShape="1">
          <a:blip r:embed="rId3">
            <a:alphaModFix/>
          </a:blip>
          <a:srcRect b="0" l="0" r="0" t="0"/>
          <a:stretch/>
        </p:blipFill>
        <p:spPr>
          <a:xfrm>
            <a:off x="539750" y="1935902"/>
            <a:ext cx="4416425" cy="2976670"/>
          </a:xfrm>
          <a:prstGeom prst="rect">
            <a:avLst/>
          </a:prstGeom>
          <a:noFill/>
          <a:ln>
            <a:noFill/>
          </a:ln>
        </p:spPr>
      </p:pic>
      <p:sp>
        <p:nvSpPr>
          <p:cNvPr id="105" name="Google Shape;105;p10"/>
          <p:cNvSpPr/>
          <p:nvPr/>
        </p:nvSpPr>
        <p:spPr>
          <a:xfrm>
            <a:off x="5589070" y="3816492"/>
            <a:ext cx="6096000" cy="120032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Quattrocento Sans"/>
                <a:ea typeface="Quattrocento Sans"/>
                <a:cs typeface="Quattrocento Sans"/>
                <a:sym typeface="Quattrocento Sans"/>
              </a:rPr>
              <a:t>Including: </a:t>
            </a:r>
            <a:r>
              <a:rPr lang="en-US" sz="2400">
                <a:solidFill>
                  <a:schemeClr val="dk1"/>
                </a:solidFill>
                <a:latin typeface="Quattrocento Sans"/>
                <a:ea typeface="Quattrocento Sans"/>
                <a:cs typeface="Quattrocento Sans"/>
                <a:sym typeface="Quattrocento Sans"/>
              </a:rPr>
              <a:t>high blood pressure and other cardiac symptoms, diabetes, and musculoskeletal complaints.</a:t>
            </a:r>
            <a:endParaRPr/>
          </a:p>
        </p:txBody>
      </p:sp>
      <p:sp>
        <p:nvSpPr>
          <p:cNvPr id="106" name="Google Shape;106;p10"/>
          <p:cNvSpPr/>
          <p:nvPr/>
        </p:nvSpPr>
        <p:spPr>
          <a:xfrm>
            <a:off x="5589070" y="1698673"/>
            <a:ext cx="6096000" cy="156966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Quattrocento Sans"/>
                <a:ea typeface="Quattrocento Sans"/>
                <a:cs typeface="Quattrocento Sans"/>
                <a:sym typeface="Quattrocento Sans"/>
              </a:rPr>
              <a:t>People who are diagnosed with this disorder tend to gain weight, and many will have all of the consequences of being overweight. </a:t>
            </a:r>
            <a:endParaRPr sz="24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1"/>
          <p:cNvSpPr/>
          <p:nvPr/>
        </p:nvSpPr>
        <p:spPr>
          <a:xfrm>
            <a:off x="5550568" y="2449705"/>
            <a:ext cx="6096000"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If you think you might have an eating disorder, you should go to the student health center or counseling center and get help. </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Quattrocento Sans"/>
              <a:ea typeface="Quattrocento Sans"/>
              <a:cs typeface="Quattrocento Sans"/>
              <a:sym typeface="Quattrocento Sans"/>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Talk with your family and close friends. </a:t>
            </a:r>
            <a:endParaRPr/>
          </a:p>
        </p:txBody>
      </p:sp>
      <p:pic>
        <p:nvPicPr>
          <p:cNvPr descr="What to Know about Binge Eating Disorder" id="112" name="Google Shape;112;p11"/>
          <p:cNvPicPr preferRelativeResize="0"/>
          <p:nvPr/>
        </p:nvPicPr>
        <p:blipFill rotWithShape="1">
          <a:blip r:embed="rId3">
            <a:alphaModFix/>
          </a:blip>
          <a:srcRect b="0" l="0" r="0" t="0"/>
          <a:stretch/>
        </p:blipFill>
        <p:spPr>
          <a:xfrm>
            <a:off x="693781" y="2017954"/>
            <a:ext cx="4762500" cy="3171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2"/>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4000"/>
              <a:buFont typeface="Quattrocento Sans"/>
              <a:buNone/>
            </a:pPr>
            <a:r>
              <a:rPr b="1" lang="en-US" sz="4000"/>
              <a:t>5. Anxiety Disorders</a:t>
            </a:r>
            <a:endParaRPr b="1" sz="4000"/>
          </a:p>
        </p:txBody>
      </p:sp>
      <p:pic>
        <p:nvPicPr>
          <p:cNvPr id="118" name="Google Shape;118;p12"/>
          <p:cNvPicPr preferRelativeResize="0"/>
          <p:nvPr>
            <p:ph idx="1" type="body"/>
          </p:nvPr>
        </p:nvPicPr>
        <p:blipFill rotWithShape="1">
          <a:blip r:embed="rId3">
            <a:alphaModFix/>
          </a:blip>
          <a:srcRect b="0" l="0" r="0" t="0"/>
          <a:stretch/>
        </p:blipFill>
        <p:spPr>
          <a:xfrm>
            <a:off x="1001762" y="1918418"/>
            <a:ext cx="4416425" cy="3313147"/>
          </a:xfrm>
          <a:prstGeom prst="rect">
            <a:avLst/>
          </a:prstGeom>
          <a:noFill/>
          <a:ln>
            <a:noFill/>
          </a:ln>
        </p:spPr>
      </p:pic>
      <p:sp>
        <p:nvSpPr>
          <p:cNvPr id="119" name="Google Shape;119;p12"/>
          <p:cNvSpPr/>
          <p:nvPr/>
        </p:nvSpPr>
        <p:spPr>
          <a:xfrm>
            <a:off x="5852159" y="2836328"/>
            <a:ext cx="5996539" cy="1477328"/>
          </a:xfrm>
          <a:prstGeom prst="rect">
            <a:avLst/>
          </a:prstGeom>
          <a:solidFill>
            <a:srgbClr val="EDEDED"/>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00">
                <a:solidFill>
                  <a:schemeClr val="dk1"/>
                </a:solidFill>
                <a:latin typeface="Quattrocento Sans"/>
                <a:ea typeface="Quattrocento Sans"/>
                <a:cs typeface="Quattrocento Sans"/>
                <a:sym typeface="Quattrocento Sans"/>
              </a:rPr>
              <a:t>People with anxiety disorders respond to certain objects or situations with fear and dread.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3"/>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An anxiety disorder is diagnosed if a person:</a:t>
            </a:r>
            <a:endParaRPr/>
          </a:p>
        </p:txBody>
      </p:sp>
      <p:sp>
        <p:nvSpPr>
          <p:cNvPr id="125" name="Google Shape;125;p13"/>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3F3F3F"/>
              </a:buClr>
              <a:buSzPts val="1200"/>
              <a:buFont typeface="Quattrocento Sans"/>
              <a:buNone/>
            </a:pPr>
            <a:r>
              <a:t/>
            </a:r>
            <a:endParaRPr/>
          </a:p>
        </p:txBody>
      </p:sp>
      <p:sp>
        <p:nvSpPr>
          <p:cNvPr id="126" name="Google Shape;126;p13"/>
          <p:cNvSpPr/>
          <p:nvPr/>
        </p:nvSpPr>
        <p:spPr>
          <a:xfrm>
            <a:off x="6400800" y="2649702"/>
            <a:ext cx="5351646" cy="193899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Has an inappropriate response to a situation</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Cannot control the response</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Has an altered way of life due to the anxiety</a:t>
            </a:r>
            <a:endParaRPr/>
          </a:p>
        </p:txBody>
      </p:sp>
      <p:pic>
        <p:nvPicPr>
          <p:cNvPr descr="Anxiety disorders | When is anxiety a problem? | Kids Helpline" id="127" name="Google Shape;127;p13"/>
          <p:cNvPicPr preferRelativeResize="0"/>
          <p:nvPr/>
        </p:nvPicPr>
        <p:blipFill rotWithShape="1">
          <a:blip r:embed="rId3">
            <a:alphaModFix/>
          </a:blip>
          <a:srcRect b="0" l="0" r="0" t="0"/>
          <a:stretch/>
        </p:blipFill>
        <p:spPr>
          <a:xfrm>
            <a:off x="47565" y="1435608"/>
            <a:ext cx="6353235" cy="48221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4"/>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3000"/>
              <a:buFont typeface="Quattrocento Sans"/>
              <a:buNone/>
            </a:pPr>
            <a:r>
              <a:rPr b="1" lang="en-US" sz="3000"/>
              <a:t>Anxiety disorders include the following:</a:t>
            </a:r>
            <a:endParaRPr b="1" sz="3000"/>
          </a:p>
        </p:txBody>
      </p:sp>
      <p:sp>
        <p:nvSpPr>
          <p:cNvPr id="133" name="Google Shape;133;p14"/>
          <p:cNvSpPr txBox="1"/>
          <p:nvPr>
            <p:ph idx="1" type="body"/>
          </p:nvPr>
        </p:nvSpPr>
        <p:spPr>
          <a:xfrm>
            <a:off x="539496" y="1435608"/>
            <a:ext cx="8681506" cy="3977640"/>
          </a:xfrm>
          <a:prstGeom prst="rect">
            <a:avLst/>
          </a:prstGeom>
          <a:noFill/>
          <a:ln>
            <a:noFill/>
          </a:ln>
        </p:spPr>
        <p:txBody>
          <a:bodyPr anchorCtr="0" anchor="t" bIns="45700" lIns="91425" spcFirstLastPara="1" rIns="91425" wrap="square" tIns="45700">
            <a:noAutofit/>
          </a:bodyPr>
          <a:lstStyle/>
          <a:p>
            <a:pPr indent="-457200" lvl="0" marL="457200" rtl="0" algn="l">
              <a:lnSpc>
                <a:spcPct val="150000"/>
              </a:lnSpc>
              <a:spcBef>
                <a:spcPts val="0"/>
              </a:spcBef>
              <a:spcAft>
                <a:spcPts val="0"/>
              </a:spcAft>
              <a:buClr>
                <a:srgbClr val="3F3F3F"/>
              </a:buClr>
              <a:buSzPts val="2400"/>
              <a:buFont typeface="Arial"/>
              <a:buChar char="•"/>
            </a:pPr>
            <a:r>
              <a:rPr lang="en-US" sz="2400"/>
              <a:t>Obsessive-compulsive disorder (OCD)</a:t>
            </a:r>
            <a:endParaRPr/>
          </a:p>
          <a:p>
            <a:pPr indent="-457200" lvl="0" marL="457200" rtl="0" algn="l">
              <a:lnSpc>
                <a:spcPct val="150000"/>
              </a:lnSpc>
              <a:spcBef>
                <a:spcPts val="2200"/>
              </a:spcBef>
              <a:spcAft>
                <a:spcPts val="0"/>
              </a:spcAft>
              <a:buClr>
                <a:srgbClr val="3F3F3F"/>
              </a:buClr>
              <a:buSzPts val="2400"/>
              <a:buFont typeface="Arial"/>
              <a:buChar char="•"/>
            </a:pPr>
            <a:r>
              <a:rPr lang="en-US" sz="2400"/>
              <a:t>Panic disorder </a:t>
            </a:r>
            <a:endParaRPr sz="2400"/>
          </a:p>
          <a:p>
            <a:pPr indent="-457200" lvl="0" marL="457200" rtl="0" algn="l">
              <a:lnSpc>
                <a:spcPct val="150000"/>
              </a:lnSpc>
              <a:spcBef>
                <a:spcPts val="2200"/>
              </a:spcBef>
              <a:spcAft>
                <a:spcPts val="0"/>
              </a:spcAft>
              <a:buClr>
                <a:srgbClr val="3F3F3F"/>
              </a:buClr>
              <a:buSzPts val="2400"/>
              <a:buFont typeface="Arial"/>
              <a:buChar char="•"/>
            </a:pPr>
            <a:r>
              <a:rPr lang="en-US" sz="2400"/>
              <a:t>Phobia</a:t>
            </a:r>
            <a:endParaRPr sz="2400"/>
          </a:p>
          <a:p>
            <a:pPr indent="-457200" lvl="0" marL="457200" rtl="0" algn="l">
              <a:lnSpc>
                <a:spcPct val="150000"/>
              </a:lnSpc>
              <a:spcBef>
                <a:spcPts val="2200"/>
              </a:spcBef>
              <a:spcAft>
                <a:spcPts val="0"/>
              </a:spcAft>
              <a:buClr>
                <a:srgbClr val="3F3F3F"/>
              </a:buClr>
              <a:buSzPts val="2400"/>
              <a:buFont typeface="Arial"/>
              <a:buChar char="•"/>
            </a:pPr>
            <a:r>
              <a:rPr lang="en-US" sz="2400"/>
              <a:t>Post-traumatic stress disorder (PTSD)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5"/>
          <p:cNvSpPr txBox="1"/>
          <p:nvPr>
            <p:ph type="title"/>
          </p:nvPr>
        </p:nvSpPr>
        <p:spPr>
          <a:xfrm>
            <a:off x="521207" y="448056"/>
            <a:ext cx="6877119" cy="640080"/>
          </a:xfrm>
          <a:prstGeom prst="rect">
            <a:avLst/>
          </a:prstGeom>
          <a:noFill/>
          <a:ln cap="flat" cmpd="sng" w="9525">
            <a:solidFill>
              <a:schemeClr val="accent1"/>
            </a:solidFill>
            <a:prstDash val="solid"/>
            <a:round/>
            <a:headEnd len="sm" w="sm" type="none"/>
            <a:tailEnd len="sm" w="sm" type="none"/>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5.1 Obsessive-compulsive disorder (OCD)</a:t>
            </a:r>
            <a:endParaRPr/>
          </a:p>
        </p:txBody>
      </p:sp>
      <p:sp>
        <p:nvSpPr>
          <p:cNvPr id="139" name="Google Shape;139;p15"/>
          <p:cNvSpPr txBox="1"/>
          <p:nvPr>
            <p:ph idx="1" type="body"/>
          </p:nvPr>
        </p:nvSpPr>
        <p:spPr>
          <a:xfrm>
            <a:off x="521207" y="1948742"/>
            <a:ext cx="4416552" cy="397764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rgbClr val="3F3F3F"/>
              </a:buClr>
              <a:buSzPts val="2000"/>
              <a:buFont typeface="Arial"/>
              <a:buChar char="•"/>
            </a:pPr>
            <a:r>
              <a:rPr lang="en-US" sz="2000"/>
              <a:t>Is a type of anxiety disorder. If you have OCD, you have repeated, upsetting thoughts called obsessions. You do the same thing over and over again to try to make the thoughts go away. </a:t>
            </a:r>
            <a:endParaRPr sz="2000"/>
          </a:p>
          <a:p>
            <a:pPr indent="-342900" lvl="0" marL="342900" rtl="0" algn="l">
              <a:lnSpc>
                <a:spcPct val="150000"/>
              </a:lnSpc>
              <a:spcBef>
                <a:spcPts val="2200"/>
              </a:spcBef>
              <a:spcAft>
                <a:spcPts val="0"/>
              </a:spcAft>
              <a:buClr>
                <a:srgbClr val="3F3F3F"/>
              </a:buClr>
              <a:buSzPts val="2000"/>
              <a:buFont typeface="Arial"/>
              <a:buChar char="•"/>
            </a:pPr>
            <a:r>
              <a:rPr lang="en-US" sz="2000"/>
              <a:t>Those repeated actions are called compulsions.</a:t>
            </a:r>
            <a:endParaRPr/>
          </a:p>
        </p:txBody>
      </p:sp>
      <p:sp>
        <p:nvSpPr>
          <p:cNvPr id="140" name="Google Shape;140;p15"/>
          <p:cNvSpPr/>
          <p:nvPr/>
        </p:nvSpPr>
        <p:spPr>
          <a:xfrm>
            <a:off x="5406189" y="1883426"/>
            <a:ext cx="6096000" cy="646331"/>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Examples of obsessions are a fear of germs or a fear of being hurt. </a:t>
            </a:r>
            <a:endParaRPr/>
          </a:p>
        </p:txBody>
      </p:sp>
      <p:sp>
        <p:nvSpPr>
          <p:cNvPr id="141" name="Google Shape;141;p15"/>
          <p:cNvSpPr/>
          <p:nvPr/>
        </p:nvSpPr>
        <p:spPr>
          <a:xfrm>
            <a:off x="5406189" y="2855670"/>
            <a:ext cx="6096000" cy="646331"/>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Researchers think brain circuits may not work properly in people who have OCD. </a:t>
            </a:r>
            <a:endParaRPr sz="1800">
              <a:solidFill>
                <a:schemeClr val="dk1"/>
              </a:solidFill>
              <a:latin typeface="Quattrocento Sans"/>
              <a:ea typeface="Quattrocento Sans"/>
              <a:cs typeface="Quattrocento Sans"/>
              <a:sym typeface="Quattrocento Sans"/>
            </a:endParaRPr>
          </a:p>
        </p:txBody>
      </p:sp>
      <p:sp>
        <p:nvSpPr>
          <p:cNvPr id="142" name="Google Shape;142;p15"/>
          <p:cNvSpPr/>
          <p:nvPr/>
        </p:nvSpPr>
        <p:spPr>
          <a:xfrm>
            <a:off x="5492817" y="3752896"/>
            <a:ext cx="6096000" cy="369332"/>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It tends to run in families. </a:t>
            </a:r>
            <a:endParaRPr sz="1800">
              <a:solidFill>
                <a:schemeClr val="dk1"/>
              </a:solidFill>
              <a:latin typeface="Quattrocento Sans"/>
              <a:ea typeface="Quattrocento Sans"/>
              <a:cs typeface="Quattrocento Sans"/>
              <a:sym typeface="Quattrocento Sans"/>
            </a:endParaRPr>
          </a:p>
        </p:txBody>
      </p:sp>
      <p:sp>
        <p:nvSpPr>
          <p:cNvPr id="143" name="Google Shape;143;p15"/>
          <p:cNvSpPr/>
          <p:nvPr/>
        </p:nvSpPr>
        <p:spPr>
          <a:xfrm>
            <a:off x="5406189" y="4401974"/>
            <a:ext cx="6096000" cy="369332"/>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The symptoms often begin in children or teens. </a:t>
            </a:r>
            <a:endParaRPr sz="1800">
              <a:solidFill>
                <a:schemeClr val="dk1"/>
              </a:solidFill>
              <a:latin typeface="Quattrocento Sans"/>
              <a:ea typeface="Quattrocento Sans"/>
              <a:cs typeface="Quattrocento Sans"/>
              <a:sym typeface="Quattrocento Sans"/>
            </a:endParaRPr>
          </a:p>
        </p:txBody>
      </p:sp>
      <p:sp>
        <p:nvSpPr>
          <p:cNvPr id="144" name="Google Shape;144;p15"/>
          <p:cNvSpPr/>
          <p:nvPr/>
        </p:nvSpPr>
        <p:spPr>
          <a:xfrm>
            <a:off x="5470358" y="5184892"/>
            <a:ext cx="6096000" cy="646331"/>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Treatments that combine medicines and therapy are often effective.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3000"/>
              <a:buFont typeface="Quattrocento Sans"/>
              <a:buNone/>
            </a:pPr>
            <a:r>
              <a:rPr b="1" lang="en-US" sz="3000"/>
              <a:t>5.2 Panic disorder </a:t>
            </a:r>
            <a:endParaRPr b="1" sz="3000"/>
          </a:p>
        </p:txBody>
      </p:sp>
      <p:sp>
        <p:nvSpPr>
          <p:cNvPr id="150" name="Google Shape;150;p16"/>
          <p:cNvSpPr txBox="1"/>
          <p:nvPr>
            <p:ph idx="1" type="body"/>
          </p:nvPr>
        </p:nvSpPr>
        <p:spPr>
          <a:xfrm>
            <a:off x="346989" y="2234505"/>
            <a:ext cx="5582171" cy="256850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171450" lvl="0" marL="171450" rtl="0" algn="l">
              <a:lnSpc>
                <a:spcPct val="150000"/>
              </a:lnSpc>
              <a:spcBef>
                <a:spcPts val="0"/>
              </a:spcBef>
              <a:spcAft>
                <a:spcPts val="0"/>
              </a:spcAft>
              <a:buClr>
                <a:srgbClr val="3F3F3F"/>
              </a:buClr>
              <a:buSzPts val="2000"/>
              <a:buFont typeface="Arial"/>
              <a:buChar char="•"/>
            </a:pPr>
            <a:r>
              <a:rPr lang="en-US" sz="2000"/>
              <a:t>Is a kind of anxiety disorder that causes panic attacks. </a:t>
            </a:r>
            <a:endParaRPr sz="2000"/>
          </a:p>
          <a:p>
            <a:pPr indent="-171450" lvl="0" marL="171450" rtl="0" algn="l">
              <a:lnSpc>
                <a:spcPct val="150000"/>
              </a:lnSpc>
              <a:spcBef>
                <a:spcPts val="2200"/>
              </a:spcBef>
              <a:spcAft>
                <a:spcPts val="0"/>
              </a:spcAft>
              <a:buClr>
                <a:srgbClr val="3F3F3F"/>
              </a:buClr>
              <a:buSzPts val="2000"/>
              <a:buFont typeface="Arial"/>
              <a:buChar char="•"/>
            </a:pPr>
            <a:r>
              <a:rPr lang="en-US" sz="2000"/>
              <a:t>Panic attacks are sudden feelings of terror for no reason</a:t>
            </a:r>
            <a:endParaRPr/>
          </a:p>
          <a:p>
            <a:pPr indent="-44450" lvl="0" marL="171450" rtl="0" algn="l">
              <a:lnSpc>
                <a:spcPct val="150000"/>
              </a:lnSpc>
              <a:spcBef>
                <a:spcPts val="2200"/>
              </a:spcBef>
              <a:spcAft>
                <a:spcPts val="0"/>
              </a:spcAft>
              <a:buClr>
                <a:srgbClr val="3F3F3F"/>
              </a:buClr>
              <a:buSzPts val="2000"/>
              <a:buFont typeface="Arial"/>
              <a:buNone/>
            </a:pPr>
            <a:r>
              <a:t/>
            </a:r>
            <a:endParaRPr sz="2000"/>
          </a:p>
        </p:txBody>
      </p:sp>
      <p:pic>
        <p:nvPicPr>
          <p:cNvPr id="151" name="Google Shape;151;p16"/>
          <p:cNvPicPr preferRelativeResize="0"/>
          <p:nvPr/>
        </p:nvPicPr>
        <p:blipFill rotWithShape="1">
          <a:blip r:embed="rId3">
            <a:alphaModFix/>
          </a:blip>
          <a:srcRect b="0" l="0" r="0" t="0"/>
          <a:stretch/>
        </p:blipFill>
        <p:spPr>
          <a:xfrm>
            <a:off x="6060940" y="1998455"/>
            <a:ext cx="5749026" cy="3487214"/>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p:nvPr/>
        </p:nvSpPr>
        <p:spPr>
          <a:xfrm>
            <a:off x="1600196" y="867800"/>
            <a:ext cx="9420600" cy="9234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chemeClr val="lt1"/>
                </a:solidFill>
                <a:latin typeface="Quattrocento Sans"/>
                <a:ea typeface="Quattrocento Sans"/>
                <a:cs typeface="Quattrocento Sans"/>
                <a:sym typeface="Quattrocento Sans"/>
              </a:rPr>
              <a:t>Panic attacks can happen anytime, anywhere and without warning </a:t>
            </a:r>
            <a:endParaRPr b="1" sz="2500">
              <a:solidFill>
                <a:schemeClr val="lt1"/>
              </a:solidFill>
              <a:latin typeface="Quattrocento Sans"/>
              <a:ea typeface="Quattrocento Sans"/>
              <a:cs typeface="Quattrocento Sans"/>
              <a:sym typeface="Quattrocento Sans"/>
            </a:endParaRPr>
          </a:p>
        </p:txBody>
      </p:sp>
      <p:sp>
        <p:nvSpPr>
          <p:cNvPr id="157" name="Google Shape;157;p17"/>
          <p:cNvSpPr/>
          <p:nvPr/>
        </p:nvSpPr>
        <p:spPr>
          <a:xfrm>
            <a:off x="5646821" y="2009241"/>
            <a:ext cx="6096000" cy="646331"/>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You may live in fear of another attack and may avoid places where you have had an attack. </a:t>
            </a:r>
            <a:endParaRPr/>
          </a:p>
        </p:txBody>
      </p:sp>
      <p:sp>
        <p:nvSpPr>
          <p:cNvPr id="158" name="Google Shape;158;p17"/>
          <p:cNvSpPr/>
          <p:nvPr/>
        </p:nvSpPr>
        <p:spPr>
          <a:xfrm>
            <a:off x="5733448" y="2880247"/>
            <a:ext cx="6096000" cy="923330"/>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Panic disorder is more common in women than men. It usually starts when people are young adults. Sometimes it starts when a person is under a lot of stress. </a:t>
            </a:r>
            <a:endParaRPr/>
          </a:p>
        </p:txBody>
      </p:sp>
      <p:sp>
        <p:nvSpPr>
          <p:cNvPr id="159" name="Google Shape;159;p17"/>
          <p:cNvSpPr/>
          <p:nvPr/>
        </p:nvSpPr>
        <p:spPr>
          <a:xfrm>
            <a:off x="5733448" y="4258564"/>
            <a:ext cx="6096000" cy="1200329"/>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Quattrocento Sans"/>
                <a:ea typeface="Quattrocento Sans"/>
                <a:cs typeface="Quattrocento Sans"/>
                <a:sym typeface="Quattrocento Sans"/>
              </a:rPr>
              <a:t>Therapy can show you how to recognize and change your thinking patterns before they lead to panic. </a:t>
            </a:r>
            <a:endParaRPr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Quattrocento Sans"/>
                <a:ea typeface="Quattrocento Sans"/>
                <a:cs typeface="Quattrocento Sans"/>
                <a:sym typeface="Quattrocento Sans"/>
              </a:rPr>
              <a:t>Medicines can also help.</a:t>
            </a:r>
            <a:endParaRPr/>
          </a:p>
        </p:txBody>
      </p:sp>
      <p:pic>
        <p:nvPicPr>
          <p:cNvPr descr="7 Tips for Panic Attack Prevention" id="160" name="Google Shape;160;p17"/>
          <p:cNvPicPr preferRelativeResize="0"/>
          <p:nvPr/>
        </p:nvPicPr>
        <p:blipFill rotWithShape="1">
          <a:blip r:embed="rId3">
            <a:alphaModFix/>
          </a:blip>
          <a:srcRect b="0" l="0" r="0" t="0"/>
          <a:stretch/>
        </p:blipFill>
        <p:spPr>
          <a:xfrm>
            <a:off x="193642" y="2009241"/>
            <a:ext cx="5260674" cy="34772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3000"/>
              <a:buFont typeface="Quattrocento Sans"/>
              <a:buNone/>
            </a:pPr>
            <a:r>
              <a:rPr b="1" lang="en-US" sz="3000"/>
              <a:t>5.3 A phobia</a:t>
            </a:r>
            <a:endParaRPr/>
          </a:p>
        </p:txBody>
      </p:sp>
      <p:sp>
        <p:nvSpPr>
          <p:cNvPr id="166" name="Google Shape;166;p18"/>
          <p:cNvSpPr txBox="1"/>
          <p:nvPr>
            <p:ph idx="1" type="body"/>
          </p:nvPr>
        </p:nvSpPr>
        <p:spPr>
          <a:xfrm>
            <a:off x="521207" y="1762867"/>
            <a:ext cx="4416552" cy="397764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rgbClr val="3F3F3F"/>
              </a:buClr>
              <a:buSzPts val="2400"/>
              <a:buFont typeface="Arial"/>
              <a:buChar char="•"/>
            </a:pPr>
            <a:r>
              <a:rPr lang="en-US" sz="2400"/>
              <a:t>Is a strong, irrational fear of something that poses little or no actual danger. </a:t>
            </a:r>
            <a:endParaRPr sz="2400"/>
          </a:p>
          <a:p>
            <a:pPr indent="-342900" lvl="0" marL="342900" rtl="0" algn="l">
              <a:lnSpc>
                <a:spcPct val="150000"/>
              </a:lnSpc>
              <a:spcBef>
                <a:spcPts val="2200"/>
              </a:spcBef>
              <a:spcAft>
                <a:spcPts val="0"/>
              </a:spcAft>
              <a:buClr>
                <a:srgbClr val="3F3F3F"/>
              </a:buClr>
              <a:buSzPts val="2400"/>
              <a:buFont typeface="Arial"/>
              <a:buChar char="•"/>
            </a:pPr>
            <a:r>
              <a:rPr lang="en-US" sz="2400"/>
              <a:t>Example: Acrophobia is a fear of heights.</a:t>
            </a:r>
            <a:endParaRPr/>
          </a:p>
          <a:p>
            <a:pPr indent="-190500" lvl="0" marL="342900" rtl="0" algn="l">
              <a:lnSpc>
                <a:spcPct val="150000"/>
              </a:lnSpc>
              <a:spcBef>
                <a:spcPts val="2200"/>
              </a:spcBef>
              <a:spcAft>
                <a:spcPts val="0"/>
              </a:spcAft>
              <a:buClr>
                <a:srgbClr val="3F3F3F"/>
              </a:buClr>
              <a:buSzPts val="2400"/>
              <a:buFont typeface="Arial"/>
              <a:buNone/>
            </a:pPr>
            <a:r>
              <a:t/>
            </a:r>
            <a:endParaRPr sz="2400"/>
          </a:p>
        </p:txBody>
      </p:sp>
      <p:pic>
        <p:nvPicPr>
          <p:cNvPr id="167" name="Google Shape;167;p18"/>
          <p:cNvPicPr preferRelativeResize="0"/>
          <p:nvPr/>
        </p:nvPicPr>
        <p:blipFill rotWithShape="1">
          <a:blip r:embed="rId3">
            <a:alphaModFix/>
          </a:blip>
          <a:srcRect b="0" l="0" r="0" t="0"/>
          <a:stretch/>
        </p:blipFill>
        <p:spPr>
          <a:xfrm>
            <a:off x="5730104" y="1934241"/>
            <a:ext cx="5460869" cy="36348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t/>
            </a:r>
            <a:endParaRPr/>
          </a:p>
        </p:txBody>
      </p:sp>
      <p:sp>
        <p:nvSpPr>
          <p:cNvPr id="173" name="Google Shape;173;p19"/>
          <p:cNvSpPr txBox="1"/>
          <p:nvPr>
            <p:ph idx="1" type="body"/>
          </p:nvPr>
        </p:nvSpPr>
        <p:spPr>
          <a:xfrm>
            <a:off x="521622" y="2300374"/>
            <a:ext cx="4416552" cy="1585719"/>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3F3F3F"/>
              </a:buClr>
              <a:buSzPts val="2000"/>
              <a:buFont typeface="Quattrocento Sans"/>
              <a:buNone/>
            </a:pPr>
            <a:r>
              <a:rPr lang="en-US" sz="2000"/>
              <a:t>People with phobias try to avoid what they are afraid of. If they cannot, they may experience:</a:t>
            </a:r>
            <a:endParaRPr sz="2000"/>
          </a:p>
        </p:txBody>
      </p:sp>
      <p:sp>
        <p:nvSpPr>
          <p:cNvPr id="174" name="Google Shape;174;p19"/>
          <p:cNvSpPr/>
          <p:nvPr/>
        </p:nvSpPr>
        <p:spPr>
          <a:xfrm>
            <a:off x="5281061" y="2408765"/>
            <a:ext cx="6096000" cy="1477328"/>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114300" lvl="0" marL="0" marR="0" rtl="0" algn="l">
              <a:spcBef>
                <a:spcPts val="0"/>
              </a:spcBef>
              <a:spcAft>
                <a:spcPts val="0"/>
              </a:spcAft>
              <a:buClr>
                <a:srgbClr val="373D3F"/>
              </a:buClr>
              <a:buSzPts val="1800"/>
              <a:buFont typeface="Arial"/>
              <a:buChar char="•"/>
            </a:pPr>
            <a:r>
              <a:rPr lang="en-US" sz="1800">
                <a:solidFill>
                  <a:srgbClr val="373D3F"/>
                </a:solidFill>
                <a:latin typeface="Proxima Nova"/>
                <a:ea typeface="Proxima Nova"/>
                <a:cs typeface="Proxima Nova"/>
                <a:sym typeface="Proxima Nova"/>
              </a:rPr>
              <a:t>Panic and fear</a:t>
            </a:r>
            <a:endParaRPr/>
          </a:p>
          <a:p>
            <a:pPr indent="-114300" lvl="0" marL="0" marR="0" rtl="0" algn="l">
              <a:spcBef>
                <a:spcPts val="0"/>
              </a:spcBef>
              <a:spcAft>
                <a:spcPts val="0"/>
              </a:spcAft>
              <a:buClr>
                <a:srgbClr val="373D3F"/>
              </a:buClr>
              <a:buSzPts val="1800"/>
              <a:buFont typeface="Arial"/>
              <a:buChar char="•"/>
            </a:pPr>
            <a:r>
              <a:rPr lang="en-US" sz="1800">
                <a:solidFill>
                  <a:srgbClr val="373D3F"/>
                </a:solidFill>
                <a:latin typeface="Proxima Nova"/>
                <a:ea typeface="Proxima Nova"/>
                <a:cs typeface="Proxima Nova"/>
                <a:sym typeface="Proxima Nova"/>
              </a:rPr>
              <a:t>Rapid heartbeat</a:t>
            </a:r>
            <a:endParaRPr/>
          </a:p>
          <a:p>
            <a:pPr indent="-114300" lvl="0" marL="0" marR="0" rtl="0" algn="l">
              <a:spcBef>
                <a:spcPts val="0"/>
              </a:spcBef>
              <a:spcAft>
                <a:spcPts val="0"/>
              </a:spcAft>
              <a:buClr>
                <a:srgbClr val="373D3F"/>
              </a:buClr>
              <a:buSzPts val="1800"/>
              <a:buFont typeface="Arial"/>
              <a:buChar char="•"/>
            </a:pPr>
            <a:r>
              <a:rPr lang="en-US" sz="1800">
                <a:solidFill>
                  <a:srgbClr val="373D3F"/>
                </a:solidFill>
                <a:latin typeface="Proxima Nova"/>
                <a:ea typeface="Proxima Nova"/>
                <a:cs typeface="Proxima Nova"/>
                <a:sym typeface="Proxima Nova"/>
              </a:rPr>
              <a:t>Shortness of breath</a:t>
            </a:r>
            <a:endParaRPr/>
          </a:p>
          <a:p>
            <a:pPr indent="-114300" lvl="0" marL="0" marR="0" rtl="0" algn="l">
              <a:spcBef>
                <a:spcPts val="0"/>
              </a:spcBef>
              <a:spcAft>
                <a:spcPts val="0"/>
              </a:spcAft>
              <a:buClr>
                <a:srgbClr val="373D3F"/>
              </a:buClr>
              <a:buSzPts val="1800"/>
              <a:buFont typeface="Arial"/>
              <a:buChar char="•"/>
            </a:pPr>
            <a:r>
              <a:rPr lang="en-US" sz="1800">
                <a:solidFill>
                  <a:srgbClr val="373D3F"/>
                </a:solidFill>
                <a:latin typeface="Proxima Nova"/>
                <a:ea typeface="Proxima Nova"/>
                <a:cs typeface="Proxima Nova"/>
                <a:sym typeface="Proxima Nova"/>
              </a:rPr>
              <a:t>Trembling</a:t>
            </a:r>
            <a:endParaRPr/>
          </a:p>
          <a:p>
            <a:pPr indent="-114300" lvl="0" marL="0" marR="0" rtl="0" algn="l">
              <a:spcBef>
                <a:spcPts val="0"/>
              </a:spcBef>
              <a:spcAft>
                <a:spcPts val="0"/>
              </a:spcAft>
              <a:buClr>
                <a:srgbClr val="373D3F"/>
              </a:buClr>
              <a:buSzPts val="1800"/>
              <a:buFont typeface="Arial"/>
              <a:buChar char="•"/>
            </a:pPr>
            <a:r>
              <a:rPr lang="en-US" sz="1800">
                <a:solidFill>
                  <a:srgbClr val="373D3F"/>
                </a:solidFill>
                <a:latin typeface="Proxima Nova"/>
                <a:ea typeface="Proxima Nova"/>
                <a:cs typeface="Proxima Nova"/>
                <a:sym typeface="Proxima Nova"/>
              </a:rPr>
              <a:t>A strong desire to get away</a:t>
            </a:r>
            <a:endParaRPr b="0" i="0" sz="1800">
              <a:solidFill>
                <a:srgbClr val="373D3F"/>
              </a:solidFill>
              <a:latin typeface="Proxima Nova"/>
              <a:ea typeface="Proxima Nova"/>
              <a:cs typeface="Proxima Nova"/>
              <a:sym typeface="Proxima Nova"/>
            </a:endParaRPr>
          </a:p>
        </p:txBody>
      </p:sp>
      <p:sp>
        <p:nvSpPr>
          <p:cNvPr id="175" name="Google Shape;175;p19"/>
          <p:cNvSpPr/>
          <p:nvPr/>
        </p:nvSpPr>
        <p:spPr>
          <a:xfrm>
            <a:off x="2614864" y="4881302"/>
            <a:ext cx="6096000" cy="646331"/>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Treatment helps most people with phobias. Options include medicines, therapy or both.</a:t>
            </a:r>
            <a:endParaRPr/>
          </a:p>
        </p:txBody>
      </p:sp>
      <p:sp>
        <p:nvSpPr>
          <p:cNvPr id="176" name="Google Shape;176;p19"/>
          <p:cNvSpPr/>
          <p:nvPr/>
        </p:nvSpPr>
        <p:spPr>
          <a:xfrm>
            <a:off x="3959766" y="3295583"/>
            <a:ext cx="978408" cy="484632"/>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2"/>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4000"/>
              <a:buFont typeface="Quattrocento Sans"/>
              <a:buNone/>
            </a:pPr>
            <a:r>
              <a:rPr b="1" lang="en-US" sz="4000"/>
              <a:t>Chapter outlines</a:t>
            </a:r>
            <a:endParaRPr b="1" sz="4000"/>
          </a:p>
        </p:txBody>
      </p:sp>
      <p:sp>
        <p:nvSpPr>
          <p:cNvPr id="46" name="Google Shape;46;p2"/>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3F3F3F"/>
              </a:buClr>
              <a:buSzPts val="3000"/>
              <a:buFont typeface="Quattrocento Sans"/>
              <a:buNone/>
            </a:pPr>
            <a:r>
              <a:rPr lang="en-US" sz="3000"/>
              <a:t>4. Eating Disorders</a:t>
            </a:r>
            <a:endParaRPr/>
          </a:p>
          <a:p>
            <a:pPr indent="0" lvl="0" marL="0" rtl="0" algn="l">
              <a:lnSpc>
                <a:spcPct val="150000"/>
              </a:lnSpc>
              <a:spcBef>
                <a:spcPts val="2200"/>
              </a:spcBef>
              <a:spcAft>
                <a:spcPts val="0"/>
              </a:spcAft>
              <a:buClr>
                <a:srgbClr val="3F3F3F"/>
              </a:buClr>
              <a:buSzPts val="3000"/>
              <a:buFont typeface="Quattrocento Sans"/>
              <a:buNone/>
            </a:pPr>
            <a:r>
              <a:rPr lang="en-US" sz="3000"/>
              <a:t>5. Anxiety Disorders</a:t>
            </a:r>
            <a:endParaRPr/>
          </a:p>
          <a:p>
            <a:pPr indent="0" lvl="0" marL="0" rtl="0" algn="l">
              <a:lnSpc>
                <a:spcPct val="150000"/>
              </a:lnSpc>
              <a:spcBef>
                <a:spcPts val="2200"/>
              </a:spcBef>
              <a:spcAft>
                <a:spcPts val="0"/>
              </a:spcAft>
              <a:buClr>
                <a:srgbClr val="3F3F3F"/>
              </a:buClr>
              <a:buSzPts val="3000"/>
              <a:buFont typeface="Quattrocento Sans"/>
              <a:buNone/>
            </a:pPr>
            <a:r>
              <a:rPr lang="en-US" sz="3000"/>
              <a:t>6. Suicidal Behavior</a:t>
            </a:r>
            <a:endParaRPr/>
          </a:p>
          <a:p>
            <a:pPr indent="0" lvl="0" marL="0" rtl="0" algn="l">
              <a:lnSpc>
                <a:spcPct val="150000"/>
              </a:lnSpc>
              <a:spcBef>
                <a:spcPts val="2200"/>
              </a:spcBef>
              <a:spcAft>
                <a:spcPts val="0"/>
              </a:spcAft>
              <a:buClr>
                <a:srgbClr val="3F3F3F"/>
              </a:buClr>
              <a:buSzPts val="3000"/>
              <a:buFont typeface="Quattrocento Sans"/>
              <a:buNone/>
            </a:pPr>
            <a:r>
              <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3000"/>
              <a:buFont typeface="Quattrocento Sans"/>
              <a:buNone/>
            </a:pPr>
            <a:r>
              <a:rPr b="1" lang="en-US" sz="3000"/>
              <a:t>5.4 Post-traumatic stress disorder (PTSD)</a:t>
            </a:r>
            <a:endParaRPr b="1" sz="3000"/>
          </a:p>
        </p:txBody>
      </p:sp>
      <p:sp>
        <p:nvSpPr>
          <p:cNvPr id="182" name="Google Shape;182;p20"/>
          <p:cNvSpPr txBox="1"/>
          <p:nvPr>
            <p:ph idx="1" type="body"/>
          </p:nvPr>
        </p:nvSpPr>
        <p:spPr>
          <a:xfrm>
            <a:off x="521207" y="1955372"/>
            <a:ext cx="4416552" cy="397764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457200" lvl="0" marL="457200" rtl="0" algn="l">
              <a:lnSpc>
                <a:spcPct val="150000"/>
              </a:lnSpc>
              <a:spcBef>
                <a:spcPts val="0"/>
              </a:spcBef>
              <a:spcAft>
                <a:spcPts val="0"/>
              </a:spcAft>
              <a:buClr>
                <a:srgbClr val="3F3F3F"/>
              </a:buClr>
              <a:buSzPct val="100000"/>
              <a:buFont typeface="Arial"/>
              <a:buChar char="•"/>
            </a:pPr>
            <a:r>
              <a:rPr lang="en-US" sz="2600"/>
              <a:t>Is a real illness. </a:t>
            </a:r>
            <a:endParaRPr sz="2600"/>
          </a:p>
          <a:p>
            <a:pPr indent="-457200" lvl="0" marL="457200" rtl="0" algn="l">
              <a:lnSpc>
                <a:spcPct val="150000"/>
              </a:lnSpc>
              <a:spcBef>
                <a:spcPts val="2200"/>
              </a:spcBef>
              <a:spcAft>
                <a:spcPts val="0"/>
              </a:spcAft>
              <a:buClr>
                <a:srgbClr val="3F3F3F"/>
              </a:buClr>
              <a:buSzPct val="100000"/>
              <a:buFont typeface="Arial"/>
              <a:buChar char="•"/>
            </a:pPr>
            <a:r>
              <a:rPr lang="en-US" sz="2600"/>
              <a:t>You can get PTSD after living through or witnessing a traumatic event, such as war, a hurricane, rape, physical abuse, or a bad accident.</a:t>
            </a:r>
            <a:endParaRPr/>
          </a:p>
        </p:txBody>
      </p:sp>
      <p:pic>
        <p:nvPicPr>
          <p:cNvPr id="183" name="Google Shape;183;p20"/>
          <p:cNvPicPr preferRelativeResize="0"/>
          <p:nvPr/>
        </p:nvPicPr>
        <p:blipFill rotWithShape="1">
          <a:blip r:embed="rId3">
            <a:alphaModFix/>
          </a:blip>
          <a:srcRect b="0" l="0" r="0" t="0"/>
          <a:stretch/>
        </p:blipFill>
        <p:spPr>
          <a:xfrm>
            <a:off x="5284269" y="2253722"/>
            <a:ext cx="5634898" cy="33809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t/>
            </a:r>
            <a:endParaRPr/>
          </a:p>
        </p:txBody>
      </p:sp>
      <p:sp>
        <p:nvSpPr>
          <p:cNvPr id="189" name="Google Shape;189;p21"/>
          <p:cNvSpPr txBox="1"/>
          <p:nvPr>
            <p:ph idx="1" type="body"/>
          </p:nvPr>
        </p:nvSpPr>
        <p:spPr>
          <a:xfrm>
            <a:off x="521207" y="1799944"/>
            <a:ext cx="4416552" cy="3194144"/>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rgbClr val="3F3F3F"/>
              </a:buClr>
              <a:buSzPts val="2000"/>
              <a:buFont typeface="Arial"/>
              <a:buChar char="•"/>
            </a:pPr>
            <a:r>
              <a:rPr lang="en-US" sz="2000"/>
              <a:t>PTSD makes you feel stressed and afraid after the danger is over. It affects your life and the people around you. </a:t>
            </a:r>
            <a:endParaRPr sz="2000"/>
          </a:p>
          <a:p>
            <a:pPr indent="-342900" lvl="0" marL="342900" rtl="0" algn="l">
              <a:lnSpc>
                <a:spcPct val="150000"/>
              </a:lnSpc>
              <a:spcBef>
                <a:spcPts val="2200"/>
              </a:spcBef>
              <a:spcAft>
                <a:spcPts val="0"/>
              </a:spcAft>
              <a:buClr>
                <a:srgbClr val="3F3F3F"/>
              </a:buClr>
              <a:buSzPts val="2000"/>
              <a:buFont typeface="Arial"/>
              <a:buChar char="•"/>
            </a:pPr>
            <a:r>
              <a:rPr lang="en-US" sz="2000"/>
              <a:t>PTSD can cause problems like:</a:t>
            </a:r>
            <a:endParaRPr sz="2000"/>
          </a:p>
        </p:txBody>
      </p:sp>
      <p:sp>
        <p:nvSpPr>
          <p:cNvPr id="190" name="Google Shape;190;p21"/>
          <p:cNvSpPr/>
          <p:nvPr/>
        </p:nvSpPr>
        <p:spPr>
          <a:xfrm>
            <a:off x="5871410" y="2685764"/>
            <a:ext cx="5342021" cy="2308324"/>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Flashbacks, or feeling like the event is happening again</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Trouble sleeping or nightmares</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Feeling alone</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Angry outbursts</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Feeling worried, guilty, or sad</a:t>
            </a:r>
            <a:endParaRPr/>
          </a:p>
        </p:txBody>
      </p:sp>
      <p:sp>
        <p:nvSpPr>
          <p:cNvPr id="191" name="Google Shape;191;p21"/>
          <p:cNvSpPr/>
          <p:nvPr/>
        </p:nvSpPr>
        <p:spPr>
          <a:xfrm>
            <a:off x="4448555" y="3975234"/>
            <a:ext cx="978408" cy="484632"/>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t/>
            </a:r>
            <a:endParaRPr/>
          </a:p>
        </p:txBody>
      </p:sp>
      <p:pic>
        <p:nvPicPr>
          <p:cNvPr id="197" name="Google Shape;197;p22"/>
          <p:cNvPicPr preferRelativeResize="0"/>
          <p:nvPr>
            <p:ph idx="1" type="body"/>
          </p:nvPr>
        </p:nvPicPr>
        <p:blipFill rotWithShape="1">
          <a:blip r:embed="rId3">
            <a:alphaModFix/>
          </a:blip>
          <a:srcRect b="0" l="0" r="0" t="0"/>
          <a:stretch/>
        </p:blipFill>
        <p:spPr>
          <a:xfrm>
            <a:off x="669302" y="1839361"/>
            <a:ext cx="4022567" cy="3978275"/>
          </a:xfrm>
          <a:prstGeom prst="rect">
            <a:avLst/>
          </a:prstGeom>
          <a:noFill/>
          <a:ln>
            <a:noFill/>
          </a:ln>
        </p:spPr>
      </p:pic>
      <p:sp>
        <p:nvSpPr>
          <p:cNvPr id="198" name="Google Shape;198;p22"/>
          <p:cNvSpPr/>
          <p:nvPr/>
        </p:nvSpPr>
        <p:spPr>
          <a:xfrm>
            <a:off x="5155933" y="1435608"/>
            <a:ext cx="6096000" cy="2677656"/>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PTSD starts at different times for different people. Signs of PTSD may start soon after a frightening event and then continue. Other people develop new or more severe signs months or even years later. PTSD can happen to anyone, even children.</a:t>
            </a:r>
            <a:endParaRPr/>
          </a:p>
          <a:p>
            <a:pPr indent="0" lvl="0" marL="0" marR="0" rtl="0" algn="l">
              <a:spcBef>
                <a:spcPts val="0"/>
              </a:spcBef>
              <a:spcAft>
                <a:spcPts val="0"/>
              </a:spcAft>
              <a:buNone/>
            </a:pPr>
            <a:r>
              <a:t/>
            </a:r>
            <a:endParaRPr sz="2400">
              <a:solidFill>
                <a:schemeClr val="dk1"/>
              </a:solidFill>
              <a:latin typeface="Quattrocento Sans"/>
              <a:ea typeface="Quattrocento Sans"/>
              <a:cs typeface="Quattrocento Sans"/>
              <a:sym typeface="Quattrocento Sans"/>
            </a:endParaRPr>
          </a:p>
        </p:txBody>
      </p:sp>
      <p:sp>
        <p:nvSpPr>
          <p:cNvPr id="199" name="Google Shape;199;p22"/>
          <p:cNvSpPr/>
          <p:nvPr/>
        </p:nvSpPr>
        <p:spPr>
          <a:xfrm>
            <a:off x="5155933" y="4469364"/>
            <a:ext cx="6096000" cy="1938992"/>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Medicines can help you feel less afraid and tense. It might take a few weeks for them to work. Talking to a specially trained doctor or counselor also helps many people with PTSD. This is called talk therapy.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6. Suicidal Behavior</a:t>
            </a:r>
            <a:endParaRPr b="1"/>
          </a:p>
        </p:txBody>
      </p:sp>
      <p:sp>
        <p:nvSpPr>
          <p:cNvPr id="205" name="Google Shape;205;p23"/>
          <p:cNvSpPr txBox="1"/>
          <p:nvPr>
            <p:ph idx="1" type="body"/>
          </p:nvPr>
        </p:nvSpPr>
        <p:spPr>
          <a:xfrm>
            <a:off x="693501" y="2016013"/>
            <a:ext cx="4416552" cy="2414497"/>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3F3F3F"/>
              </a:buClr>
              <a:buSzPts val="3000"/>
              <a:buFont typeface="Quattrocento Sans"/>
              <a:buNone/>
            </a:pPr>
            <a:r>
              <a:rPr lang="en-US" sz="3000"/>
              <a:t>Suicide is preventable, so it’s important to know what to do.</a:t>
            </a:r>
            <a:endParaRPr/>
          </a:p>
        </p:txBody>
      </p:sp>
      <p:sp>
        <p:nvSpPr>
          <p:cNvPr id="206" name="Google Shape;206;p23"/>
          <p:cNvSpPr/>
          <p:nvPr/>
        </p:nvSpPr>
        <p:spPr>
          <a:xfrm>
            <a:off x="5329187" y="2133683"/>
            <a:ext cx="6096000" cy="646331"/>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Suicide causes immeasurable pain, suffering, and loss to individuals, families, and communities nationwide. </a:t>
            </a:r>
            <a:endParaRPr/>
          </a:p>
        </p:txBody>
      </p:sp>
      <p:sp>
        <p:nvSpPr>
          <p:cNvPr id="207" name="Google Shape;207;p23"/>
          <p:cNvSpPr/>
          <p:nvPr/>
        </p:nvSpPr>
        <p:spPr>
          <a:xfrm>
            <a:off x="5329187" y="3502395"/>
            <a:ext cx="6096000" cy="646331"/>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Suicide is the second leading cause of death among 15–24-year-olds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Warning Signs of Suicide</a:t>
            </a:r>
            <a:endParaRPr/>
          </a:p>
        </p:txBody>
      </p:sp>
      <p:sp>
        <p:nvSpPr>
          <p:cNvPr id="213" name="Google Shape;213;p24"/>
          <p:cNvSpPr txBox="1"/>
          <p:nvPr>
            <p:ph idx="1" type="body"/>
          </p:nvPr>
        </p:nvSpPr>
        <p:spPr>
          <a:xfrm>
            <a:off x="626123" y="2773520"/>
            <a:ext cx="4416552" cy="2472249"/>
          </a:xfrm>
          <a:prstGeom prst="rect">
            <a:avLst/>
          </a:prstGeom>
          <a:solidFill>
            <a:srgbClr val="BBD6E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3F3F3F"/>
              </a:buClr>
              <a:buSzPts val="2000"/>
              <a:buFont typeface="Quattrocento Sans"/>
              <a:buNone/>
            </a:pPr>
            <a:r>
              <a:rPr lang="en-US" sz="2000"/>
              <a:t>If someone you know is showing one or more of the following behaviors, he or she may be thinking about suicide. Don’t ignore these warning signs. </a:t>
            </a:r>
            <a:r>
              <a:rPr lang="en-US" sz="2000">
                <a:solidFill>
                  <a:srgbClr val="FF0000"/>
                </a:solidFill>
              </a:rPr>
              <a:t>Get help immediately.</a:t>
            </a:r>
            <a:endParaRPr/>
          </a:p>
        </p:txBody>
      </p:sp>
      <p:pic>
        <p:nvPicPr>
          <p:cNvPr id="214" name="Google Shape;214;p24"/>
          <p:cNvPicPr preferRelativeResize="0"/>
          <p:nvPr/>
        </p:nvPicPr>
        <p:blipFill rotWithShape="1">
          <a:blip r:embed="rId3">
            <a:alphaModFix/>
          </a:blip>
          <a:srcRect b="0" l="0" r="0" t="0"/>
          <a:stretch/>
        </p:blipFill>
        <p:spPr>
          <a:xfrm>
            <a:off x="5042675" y="1266608"/>
            <a:ext cx="6963747" cy="52680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p:nvPr/>
        </p:nvSpPr>
        <p:spPr>
          <a:xfrm>
            <a:off x="2791327" y="2432067"/>
            <a:ext cx="6872438" cy="1477328"/>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00">
                <a:solidFill>
                  <a:schemeClr val="dk1"/>
                </a:solidFill>
                <a:latin typeface="Quattrocento Sans"/>
                <a:ea typeface="Quattrocento Sans"/>
                <a:cs typeface="Quattrocento Sans"/>
                <a:sym typeface="Quattrocento Sans"/>
              </a:rPr>
              <a:t>If you think someone is in immediate danger, do not leave him or her alone—stay there and call 113.</a:t>
            </a:r>
            <a:endParaRPr sz="3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cap="none"/>
              <a:t>ACTIVITY</a:t>
            </a:r>
            <a:endParaRPr/>
          </a:p>
        </p:txBody>
      </p:sp>
      <p:sp>
        <p:nvSpPr>
          <p:cNvPr id="225" name="Google Shape;225;p26"/>
          <p:cNvSpPr txBox="1"/>
          <p:nvPr>
            <p:ph idx="1" type="body"/>
          </p:nvPr>
        </p:nvSpPr>
        <p:spPr>
          <a:xfrm>
            <a:off x="539495" y="1435607"/>
            <a:ext cx="11222577" cy="4820813"/>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1500"/>
              <a:buFont typeface="Quattrocento Sans"/>
              <a:buNone/>
            </a:pPr>
            <a:r>
              <a:rPr b="1" lang="en-US" sz="1500"/>
              <a:t>Objectives:</a:t>
            </a:r>
            <a:endParaRPr b="1" sz="1500"/>
          </a:p>
          <a:p>
            <a:pPr indent="0" lvl="0" marL="0" rtl="0" algn="l">
              <a:lnSpc>
                <a:spcPct val="150000"/>
              </a:lnSpc>
              <a:spcBef>
                <a:spcPts val="2200"/>
              </a:spcBef>
              <a:spcAft>
                <a:spcPts val="0"/>
              </a:spcAft>
              <a:buClr>
                <a:srgbClr val="3F3F3F"/>
              </a:buClr>
              <a:buSzPts val="1500"/>
              <a:buFont typeface="Quattrocento Sans"/>
              <a:buNone/>
            </a:pPr>
            <a:r>
              <a:rPr lang="en-US" sz="1500"/>
              <a:t>Identify the difference between occasional negative emotions and more serious mental health issues, such as anxiety disorder or depression</a:t>
            </a:r>
            <a:endParaRPr/>
          </a:p>
          <a:p>
            <a:pPr indent="0" lvl="0" marL="0" rtl="0" algn="l">
              <a:lnSpc>
                <a:spcPct val="150000"/>
              </a:lnSpc>
              <a:spcBef>
                <a:spcPts val="2200"/>
              </a:spcBef>
              <a:spcAft>
                <a:spcPts val="0"/>
              </a:spcAft>
              <a:buClr>
                <a:srgbClr val="3F3F3F"/>
              </a:buClr>
              <a:buSzPts val="1500"/>
              <a:buFont typeface="Quattrocento Sans"/>
              <a:buNone/>
            </a:pPr>
            <a:r>
              <a:rPr lang="en-US" sz="1500"/>
              <a:t>Explore practices for ensuring mental health and emotional balance in your life</a:t>
            </a:r>
            <a:endParaRPr/>
          </a:p>
          <a:p>
            <a:pPr indent="0" lvl="0" marL="0" rtl="0" algn="l">
              <a:lnSpc>
                <a:spcPct val="150000"/>
              </a:lnSpc>
              <a:spcBef>
                <a:spcPts val="2200"/>
              </a:spcBef>
              <a:spcAft>
                <a:spcPts val="0"/>
              </a:spcAft>
              <a:buClr>
                <a:srgbClr val="3F3F3F"/>
              </a:buClr>
              <a:buSzPts val="1500"/>
              <a:buFont typeface="Quattrocento Sans"/>
              <a:buNone/>
            </a:pPr>
            <a:r>
              <a:rPr lang="en-US" sz="1500"/>
              <a:t>Identify resources for further information and guidance about mental health issues</a:t>
            </a:r>
            <a:endParaRPr/>
          </a:p>
          <a:p>
            <a:pPr indent="0" lvl="0" marL="0" rtl="0" algn="l">
              <a:lnSpc>
                <a:spcPct val="150000"/>
              </a:lnSpc>
              <a:spcBef>
                <a:spcPts val="2200"/>
              </a:spcBef>
              <a:spcAft>
                <a:spcPts val="0"/>
              </a:spcAft>
              <a:buClr>
                <a:srgbClr val="3F3F3F"/>
              </a:buClr>
              <a:buSzPts val="1500"/>
              <a:buFont typeface="Quattrocento Sans"/>
              <a:buNone/>
            </a:pPr>
            <a:r>
              <a:rPr b="1" lang="en-US" sz="1500"/>
              <a:t>Directions:</a:t>
            </a:r>
            <a:endParaRPr b="1" sz="1500"/>
          </a:p>
          <a:p>
            <a:pPr indent="0" lvl="0" marL="0" rtl="0" algn="l">
              <a:lnSpc>
                <a:spcPct val="150000"/>
              </a:lnSpc>
              <a:spcBef>
                <a:spcPts val="2200"/>
              </a:spcBef>
              <a:spcAft>
                <a:spcPts val="0"/>
              </a:spcAft>
              <a:buClr>
                <a:srgbClr val="3F3F3F"/>
              </a:buClr>
              <a:buSzPts val="1500"/>
              <a:buFont typeface="Quattrocento Sans"/>
              <a:buNone/>
            </a:pPr>
            <a:r>
              <a:rPr lang="en-US" sz="1500"/>
              <a:t>Watch the following Tedx Talk, featuring college student Jack Park. In this talk, Jack shares his story of living with a mental disorder and revisits some of the ways he found help and hope. He makes the case for seeing mental illness in a new light, so that people can begin to address some of the issues associated with suicide, depression, and other preventable mental disorders.</a:t>
            </a:r>
            <a:endParaRPr/>
          </a:p>
          <a:p>
            <a:pPr indent="0" lvl="0" marL="0" rtl="0" algn="l">
              <a:lnSpc>
                <a:spcPct val="150000"/>
              </a:lnSpc>
              <a:spcBef>
                <a:spcPts val="2200"/>
              </a:spcBef>
              <a:spcAft>
                <a:spcPts val="0"/>
              </a:spcAft>
              <a:buClr>
                <a:srgbClr val="3F3F3F"/>
              </a:buClr>
              <a:buSzPts val="1500"/>
              <a:buFont typeface="Quattrocento Sans"/>
              <a:buNone/>
            </a:pPr>
            <a:r>
              <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7"/>
          <p:cNvPicPr preferRelativeResize="0"/>
          <p:nvPr>
            <p:ph idx="1" type="body"/>
          </p:nvPr>
        </p:nvPicPr>
        <p:blipFill rotWithShape="1">
          <a:blip r:embed="rId3">
            <a:alphaModFix/>
          </a:blip>
          <a:srcRect b="0" l="0" r="0" t="0"/>
          <a:stretch/>
        </p:blipFill>
        <p:spPr>
          <a:xfrm>
            <a:off x="2240581" y="2139244"/>
            <a:ext cx="7192177" cy="30823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3"/>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cap="none"/>
              <a:t>LEARNING OBJECTIVES</a:t>
            </a:r>
            <a:endParaRPr b="1"/>
          </a:p>
        </p:txBody>
      </p:sp>
      <p:sp>
        <p:nvSpPr>
          <p:cNvPr id="52" name="Google Shape;52;p3"/>
          <p:cNvSpPr txBox="1"/>
          <p:nvPr>
            <p:ph idx="1" type="body"/>
          </p:nvPr>
        </p:nvSpPr>
        <p:spPr>
          <a:xfrm>
            <a:off x="539496" y="1435608"/>
            <a:ext cx="8633380" cy="397764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2000"/>
              <a:buFont typeface="Quattrocento Sans"/>
              <a:buNone/>
            </a:pPr>
            <a:r>
              <a:rPr b="1" lang="en-US" sz="2000"/>
              <a:t>By the end of this section, you will be able to:</a:t>
            </a:r>
            <a:endParaRPr/>
          </a:p>
          <a:p>
            <a:pPr indent="-228600" lvl="0" marL="228600" rtl="0" algn="l">
              <a:lnSpc>
                <a:spcPct val="150000"/>
              </a:lnSpc>
              <a:spcBef>
                <a:spcPts val="2200"/>
              </a:spcBef>
              <a:spcAft>
                <a:spcPts val="0"/>
              </a:spcAft>
              <a:buClr>
                <a:srgbClr val="3F3F3F"/>
              </a:buClr>
              <a:buSzPts val="2000"/>
              <a:buFont typeface="Quattrocento Sans"/>
              <a:buAutoNum type="arabicPeriod"/>
            </a:pPr>
            <a:r>
              <a:rPr lang="en-US" sz="2000"/>
              <a:t>Identify the difference between occasional negative emotions and more serious mental health issues, such as anxiety disorder or depression</a:t>
            </a:r>
            <a:endParaRPr/>
          </a:p>
          <a:p>
            <a:pPr indent="-228600" lvl="0" marL="228600" rtl="0" algn="l">
              <a:lnSpc>
                <a:spcPct val="150000"/>
              </a:lnSpc>
              <a:spcBef>
                <a:spcPts val="2200"/>
              </a:spcBef>
              <a:spcAft>
                <a:spcPts val="0"/>
              </a:spcAft>
              <a:buClr>
                <a:srgbClr val="3F3F3F"/>
              </a:buClr>
              <a:buSzPts val="2000"/>
              <a:buFont typeface="Quattrocento Sans"/>
              <a:buAutoNum type="arabicPeriod"/>
            </a:pPr>
            <a:r>
              <a:rPr lang="en-US" sz="2000"/>
              <a:t>Explore practices for ensuring mental health and emotional balance in your life</a:t>
            </a:r>
            <a:endParaRPr/>
          </a:p>
          <a:p>
            <a:pPr indent="-228600" lvl="0" marL="228600" rtl="0" algn="l">
              <a:lnSpc>
                <a:spcPct val="150000"/>
              </a:lnSpc>
              <a:spcBef>
                <a:spcPts val="2200"/>
              </a:spcBef>
              <a:spcAft>
                <a:spcPts val="0"/>
              </a:spcAft>
              <a:buClr>
                <a:srgbClr val="3F3F3F"/>
              </a:buClr>
              <a:buSzPts val="2000"/>
              <a:buFont typeface="Quattrocento Sans"/>
              <a:buAutoNum type="arabicPeriod"/>
            </a:pPr>
            <a:r>
              <a:rPr lang="en-US" sz="2000"/>
              <a:t>Identify resources for further information and guidance about mental health issues</a:t>
            </a:r>
            <a:endParaRPr/>
          </a:p>
          <a:p>
            <a:pPr indent="0" lvl="0" marL="0" rtl="0" algn="l">
              <a:lnSpc>
                <a:spcPct val="150000"/>
              </a:lnSpc>
              <a:spcBef>
                <a:spcPts val="2200"/>
              </a:spcBef>
              <a:spcAft>
                <a:spcPts val="0"/>
              </a:spcAft>
              <a:buClr>
                <a:srgbClr val="3F3F3F"/>
              </a:buClr>
              <a:buSzPts val="2000"/>
              <a:buFont typeface="Quattrocento Sans"/>
              <a:buNone/>
            </a:pPr>
            <a:r>
              <a:t/>
            </a:r>
            <a:endParaRPr sz="2000"/>
          </a:p>
          <a:p>
            <a:pPr indent="0" lvl="0" marL="0" rtl="0" algn="l">
              <a:lnSpc>
                <a:spcPct val="150000"/>
              </a:lnSpc>
              <a:spcBef>
                <a:spcPts val="2200"/>
              </a:spcBef>
              <a:spcAft>
                <a:spcPts val="0"/>
              </a:spcAft>
              <a:buClr>
                <a:srgbClr val="3F3F3F"/>
              </a:buClr>
              <a:buSzPts val="2000"/>
              <a:buFont typeface="Quattrocento Sans"/>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4"/>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3000"/>
              <a:buFont typeface="Quattrocento Sans"/>
              <a:buNone/>
            </a:pPr>
            <a:r>
              <a:rPr b="1" lang="en-US" sz="3000"/>
              <a:t>4. Eating Disorders</a:t>
            </a:r>
            <a:endParaRPr b="1" sz="3000"/>
          </a:p>
        </p:txBody>
      </p:sp>
      <p:sp>
        <p:nvSpPr>
          <p:cNvPr id="58" name="Google Shape;58;p4"/>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3F3F3F"/>
              </a:buClr>
              <a:buSzPts val="1200"/>
              <a:buFont typeface="Quattrocento Sans"/>
              <a:buNone/>
            </a:pPr>
            <a:r>
              <a:t/>
            </a:r>
            <a:endParaRPr/>
          </a:p>
        </p:txBody>
      </p:sp>
      <p:sp>
        <p:nvSpPr>
          <p:cNvPr id="59" name="Google Shape;59;p4"/>
          <p:cNvSpPr/>
          <p:nvPr/>
        </p:nvSpPr>
        <p:spPr>
          <a:xfrm>
            <a:off x="5367688" y="2478580"/>
            <a:ext cx="6096000" cy="313932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Quattrocento Sans"/>
                <a:ea typeface="Quattrocento Sans"/>
                <a:cs typeface="Quattrocento Sans"/>
                <a:sym typeface="Quattrocento Sans"/>
              </a:rPr>
              <a:t>Eating disorders are </a:t>
            </a:r>
            <a:r>
              <a:rPr b="1" i="0" lang="en-US" sz="1800" u="none" cap="none" strike="noStrike">
                <a:solidFill>
                  <a:srgbClr val="FF0000"/>
                </a:solidFill>
                <a:latin typeface="Quattrocento Sans"/>
                <a:ea typeface="Quattrocento Sans"/>
                <a:cs typeface="Quattrocento Sans"/>
                <a:sym typeface="Quattrocento Sans"/>
              </a:rPr>
              <a:t>mental health illnesses </a:t>
            </a:r>
            <a:endParaRPr b="1" i="0" sz="1800" u="none" cap="none" strike="noStrike">
              <a:solidFill>
                <a:srgbClr val="FF0000"/>
              </a:solidFill>
              <a:latin typeface="Quattrocento Sans"/>
              <a:ea typeface="Quattrocento Sans"/>
              <a:cs typeface="Quattrocento Sans"/>
              <a:sym typeface="Quattrocento Sans"/>
            </a:endParaRPr>
          </a:p>
          <a:p>
            <a:pPr indent="0" lvl="0" marL="0" marR="0" rtl="0" algn="ctr">
              <a:spcBef>
                <a:spcPts val="0"/>
              </a:spcBef>
              <a:spcAft>
                <a:spcPts val="0"/>
              </a:spcAft>
              <a:buNone/>
            </a:pPr>
            <a:r>
              <a:rPr b="0" i="0" lang="en-US" sz="1800" u="none" cap="none" strike="noStrike">
                <a:solidFill>
                  <a:schemeClr val="dk1"/>
                </a:solidFill>
                <a:latin typeface="Quattrocento Sans"/>
                <a:ea typeface="Quattrocento Sans"/>
                <a:cs typeface="Quattrocento Sans"/>
                <a:sym typeface="Quattrocento Sans"/>
              </a:rPr>
              <a:t>that involve </a:t>
            </a:r>
            <a:r>
              <a:rPr b="1" i="0" lang="en-US" sz="1800" u="none" cap="none" strike="noStrike">
                <a:solidFill>
                  <a:schemeClr val="dk1"/>
                </a:solidFill>
                <a:latin typeface="Quattrocento Sans"/>
                <a:ea typeface="Quattrocento Sans"/>
                <a:cs typeface="Quattrocento Sans"/>
                <a:sym typeface="Quattrocento Sans"/>
              </a:rPr>
              <a:t>emotional and behavioral disturbance </a:t>
            </a:r>
            <a:r>
              <a:rPr b="0" i="0" lang="en-US" sz="1800" u="none" cap="none" strike="noStrike">
                <a:solidFill>
                  <a:schemeClr val="dk1"/>
                </a:solidFill>
                <a:latin typeface="Quattrocento Sans"/>
                <a:ea typeface="Quattrocento Sans"/>
                <a:cs typeface="Quattrocento Sans"/>
                <a:sym typeface="Quattrocento Sans"/>
              </a:rPr>
              <a:t>surrounding weight and food issues.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spcBef>
                <a:spcPts val="0"/>
              </a:spcBef>
              <a:spcAft>
                <a:spcPts val="0"/>
              </a:spcAft>
              <a:buNone/>
            </a:pPr>
            <a:r>
              <a:rPr b="0" i="0" lang="en-US" sz="1800" u="none" cap="none" strike="noStrike">
                <a:solidFill>
                  <a:schemeClr val="dk1"/>
                </a:solidFill>
                <a:latin typeface="Quattrocento Sans"/>
                <a:ea typeface="Quattrocento Sans"/>
                <a:cs typeface="Quattrocento Sans"/>
                <a:sym typeface="Quattrocento Sans"/>
              </a:rPr>
              <a:t>The most common are </a:t>
            </a:r>
            <a:r>
              <a:rPr b="1" i="0" lang="en-US" sz="1800" u="none" cap="none" strike="noStrike">
                <a:solidFill>
                  <a:srgbClr val="FF0000"/>
                </a:solidFill>
                <a:latin typeface="Quattrocento Sans"/>
                <a:ea typeface="Quattrocento Sans"/>
                <a:cs typeface="Quattrocento Sans"/>
                <a:sym typeface="Quattrocento Sans"/>
              </a:rPr>
              <a:t>anorexia nervosa, bulimia nervosa, and binge eating disorder. </a:t>
            </a:r>
            <a:endParaRPr b="1" i="0" sz="1800" u="none" cap="none" strike="noStrike">
              <a:solidFill>
                <a:srgbClr val="FF0000"/>
              </a:solidFill>
              <a:latin typeface="Quattrocento Sans"/>
              <a:ea typeface="Quattrocento Sans"/>
              <a:cs typeface="Quattrocento Sans"/>
              <a:sym typeface="Quattrocento Sans"/>
            </a:endParaRPr>
          </a:p>
          <a:p>
            <a:pPr indent="0" lvl="0" marL="0" marR="0" rtl="0" algn="ct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spcBef>
                <a:spcPts val="0"/>
              </a:spcBef>
              <a:spcAft>
                <a:spcPts val="0"/>
              </a:spcAft>
              <a:buNone/>
            </a:pPr>
            <a:r>
              <a:rPr b="0" i="0" lang="en-US" sz="1800" u="none" cap="none" strike="noStrike">
                <a:solidFill>
                  <a:schemeClr val="dk1"/>
                </a:solidFill>
                <a:latin typeface="Quattrocento Sans"/>
                <a:ea typeface="Quattrocento Sans"/>
                <a:cs typeface="Quattrocento Sans"/>
                <a:sym typeface="Quattrocento Sans"/>
              </a:rPr>
              <a:t>Eating disorders can </a:t>
            </a:r>
            <a:r>
              <a:rPr b="1" i="0" lang="en-US" sz="1800" u="none" cap="none" strike="noStrike">
                <a:solidFill>
                  <a:schemeClr val="dk1"/>
                </a:solidFill>
                <a:latin typeface="Quattrocento Sans"/>
                <a:ea typeface="Quattrocento Sans"/>
                <a:cs typeface="Quattrocento Sans"/>
                <a:sym typeface="Quattrocento Sans"/>
              </a:rPr>
              <a:t>have life-threatening consequences.</a:t>
            </a:r>
            <a:endParaRPr/>
          </a:p>
        </p:txBody>
      </p:sp>
      <p:pic>
        <p:nvPicPr>
          <p:cNvPr id="60" name="Google Shape;60;p4"/>
          <p:cNvPicPr preferRelativeResize="0"/>
          <p:nvPr/>
        </p:nvPicPr>
        <p:blipFill rotWithShape="1">
          <a:blip r:embed="rId3">
            <a:alphaModFix/>
          </a:blip>
          <a:srcRect b="0" l="0" r="0" t="0"/>
          <a:stretch/>
        </p:blipFill>
        <p:spPr>
          <a:xfrm>
            <a:off x="787256" y="1327648"/>
            <a:ext cx="3921031" cy="56014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5"/>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4.1 Anorexia nervosa</a:t>
            </a:r>
            <a:endParaRPr/>
          </a:p>
        </p:txBody>
      </p:sp>
      <p:pic>
        <p:nvPicPr>
          <p:cNvPr id="66" name="Google Shape;66;p5"/>
          <p:cNvPicPr preferRelativeResize="0"/>
          <p:nvPr>
            <p:ph idx="1" type="body"/>
          </p:nvPr>
        </p:nvPicPr>
        <p:blipFill rotWithShape="1">
          <a:blip r:embed="rId3">
            <a:alphaModFix/>
          </a:blip>
          <a:srcRect b="0" l="0" r="0" t="0"/>
          <a:stretch/>
        </p:blipFill>
        <p:spPr>
          <a:xfrm>
            <a:off x="539750" y="1951002"/>
            <a:ext cx="4416425" cy="2946470"/>
          </a:xfrm>
          <a:prstGeom prst="rect">
            <a:avLst/>
          </a:prstGeom>
          <a:noFill/>
          <a:ln>
            <a:noFill/>
          </a:ln>
        </p:spPr>
      </p:pic>
      <p:sp>
        <p:nvSpPr>
          <p:cNvPr id="67" name="Google Shape;67;p5"/>
          <p:cNvSpPr/>
          <p:nvPr/>
        </p:nvSpPr>
        <p:spPr>
          <a:xfrm>
            <a:off x="5463941" y="1676724"/>
            <a:ext cx="6096000" cy="120032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Quattrocento Sans"/>
                <a:ea typeface="Quattrocento Sans"/>
                <a:cs typeface="Quattrocento Sans"/>
                <a:sym typeface="Quattrocento Sans"/>
              </a:rPr>
              <a:t>Is characterized by self-starvation and extreme weight loss either through restriction or through binge-purging.</a:t>
            </a:r>
            <a:endParaRPr/>
          </a:p>
        </p:txBody>
      </p:sp>
      <p:sp>
        <p:nvSpPr>
          <p:cNvPr id="68" name="Google Shape;68;p5"/>
          <p:cNvSpPr/>
          <p:nvPr/>
        </p:nvSpPr>
        <p:spPr>
          <a:xfrm>
            <a:off x="5463941" y="3627733"/>
            <a:ext cx="6096000" cy="156966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dk1"/>
                </a:solidFill>
                <a:latin typeface="Quattrocento Sans"/>
                <a:ea typeface="Quattrocento Sans"/>
                <a:cs typeface="Quattrocento Sans"/>
                <a:sym typeface="Quattrocento Sans"/>
              </a:rPr>
              <a:t>May frequently be:</a:t>
            </a:r>
            <a:endParaRPr/>
          </a:p>
          <a:p>
            <a:pPr indent="0" lvl="0" marL="0" marR="0" rtl="0" algn="ctr">
              <a:spcBef>
                <a:spcPts val="0"/>
              </a:spcBef>
              <a:spcAft>
                <a:spcPts val="0"/>
              </a:spcAft>
              <a:buNone/>
            </a:pPr>
            <a:r>
              <a:rPr b="0" i="0" lang="en-US" sz="2400" u="none" cap="none" strike="noStrike">
                <a:solidFill>
                  <a:schemeClr val="dk1"/>
                </a:solidFill>
                <a:latin typeface="Quattrocento Sans"/>
                <a:ea typeface="Quattrocento Sans"/>
                <a:cs typeface="Quattrocento Sans"/>
                <a:sym typeface="Quattrocento Sans"/>
              </a:rPr>
              <a:t> </a:t>
            </a:r>
            <a:r>
              <a:rPr b="0" i="0" lang="en-US" sz="2400" u="none" cap="none" strike="noStrike">
                <a:solidFill>
                  <a:srgbClr val="FF0000"/>
                </a:solidFill>
                <a:latin typeface="Quattrocento Sans"/>
                <a:ea typeface="Quattrocento Sans"/>
                <a:cs typeface="Quattrocento Sans"/>
                <a:sym typeface="Quattrocento Sans"/>
              </a:rPr>
              <a:t>A result of body dysmorphic disorder</a:t>
            </a:r>
            <a:r>
              <a:rPr b="0" i="0" lang="en-US" sz="2400" u="none" cap="none" strike="noStrike">
                <a:solidFill>
                  <a:schemeClr val="dk1"/>
                </a:solidFill>
                <a:latin typeface="Quattrocento Sans"/>
                <a:ea typeface="Quattrocento Sans"/>
                <a:cs typeface="Quattrocento Sans"/>
                <a:sym typeface="Quattrocento Sans"/>
              </a:rPr>
              <a:t> </a:t>
            </a:r>
            <a:endParaRPr b="0" i="0" sz="2400" u="none" cap="none" strike="noStrike">
              <a:solidFill>
                <a:schemeClr val="dk1"/>
              </a:solidFill>
              <a:latin typeface="Quattrocento Sans"/>
              <a:ea typeface="Quattrocento Sans"/>
              <a:cs typeface="Quattrocento Sans"/>
              <a:sym typeface="Quattrocento Sans"/>
            </a:endParaRPr>
          </a:p>
          <a:p>
            <a:pPr indent="0" lvl="0" marL="0" marR="0" rtl="0" algn="ctr">
              <a:spcBef>
                <a:spcPts val="0"/>
              </a:spcBef>
              <a:spcAft>
                <a:spcPts val="0"/>
              </a:spcAft>
              <a:buNone/>
            </a:pPr>
            <a:r>
              <a:rPr b="0" i="0" lang="en-US" sz="2400" u="none" cap="none" strike="noStrike">
                <a:solidFill>
                  <a:schemeClr val="dk1"/>
                </a:solidFill>
                <a:latin typeface="Quattrocento Sans"/>
                <a:ea typeface="Quattrocento Sans"/>
                <a:cs typeface="Quattrocento Sans"/>
                <a:sym typeface="Quattrocento Sans"/>
              </a:rPr>
              <a:t>or </a:t>
            </a:r>
            <a:r>
              <a:rPr b="0" i="0" lang="en-US" sz="2400" u="none" cap="none" strike="noStrike">
                <a:solidFill>
                  <a:srgbClr val="FF0000"/>
                </a:solidFill>
                <a:latin typeface="Quattrocento Sans"/>
                <a:ea typeface="Quattrocento Sans"/>
                <a:cs typeface="Quattrocento Sans"/>
                <a:sym typeface="Quattrocento Sans"/>
              </a:rPr>
              <a:t>a result of other psychiatric complications</a:t>
            </a:r>
            <a:endParaRPr b="0" i="1" sz="20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6"/>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4000"/>
              <a:buFont typeface="Quattrocento Sans"/>
              <a:buNone/>
            </a:pPr>
            <a:r>
              <a:rPr b="1" lang="en-US" sz="4000"/>
              <a:t>Affects</a:t>
            </a:r>
            <a:endParaRPr b="1" sz="4000"/>
          </a:p>
        </p:txBody>
      </p:sp>
      <p:pic>
        <p:nvPicPr>
          <p:cNvPr id="74" name="Google Shape;74;p6"/>
          <p:cNvPicPr preferRelativeResize="0"/>
          <p:nvPr>
            <p:ph idx="1" type="body"/>
          </p:nvPr>
        </p:nvPicPr>
        <p:blipFill rotWithShape="1">
          <a:blip r:embed="rId3">
            <a:alphaModFix/>
          </a:blip>
          <a:srcRect b="0" l="0" r="0" t="0"/>
          <a:stretch/>
        </p:blipFill>
        <p:spPr>
          <a:xfrm>
            <a:off x="521207" y="2107153"/>
            <a:ext cx="4416425" cy="3615947"/>
          </a:xfrm>
          <a:prstGeom prst="rect">
            <a:avLst/>
          </a:prstGeom>
          <a:noFill/>
          <a:ln>
            <a:noFill/>
          </a:ln>
        </p:spPr>
      </p:pic>
      <p:sp>
        <p:nvSpPr>
          <p:cNvPr id="75" name="Google Shape;75;p6"/>
          <p:cNvSpPr/>
          <p:nvPr/>
        </p:nvSpPr>
        <p:spPr>
          <a:xfrm>
            <a:off x="5329186" y="1833689"/>
            <a:ext cx="6096000" cy="378565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3000"/>
              <a:buFont typeface="Arial"/>
              <a:buChar char="•"/>
            </a:pPr>
            <a:r>
              <a:rPr b="0" i="0" lang="en-US" sz="3000" u="none" cap="none" strike="noStrike">
                <a:solidFill>
                  <a:schemeClr val="dk1"/>
                </a:solidFill>
                <a:latin typeface="Quattrocento Sans"/>
                <a:ea typeface="Quattrocento Sans"/>
                <a:cs typeface="Quattrocento Sans"/>
                <a:sym typeface="Quattrocento Sans"/>
              </a:rPr>
              <a:t>The heart and brain</a:t>
            </a:r>
            <a:endParaRPr/>
          </a:p>
          <a:p>
            <a:pPr indent="-457200" lvl="0" marL="457200" marR="0" rtl="0" algn="l">
              <a:spcBef>
                <a:spcPts val="0"/>
              </a:spcBef>
              <a:spcAft>
                <a:spcPts val="0"/>
              </a:spcAft>
              <a:buClr>
                <a:schemeClr val="dk1"/>
              </a:buClr>
              <a:buSzPts val="3000"/>
              <a:buFont typeface="Arial"/>
              <a:buChar char="•"/>
            </a:pPr>
            <a:r>
              <a:rPr b="0" i="0" lang="en-US" sz="3000" u="none" cap="none" strike="noStrike">
                <a:solidFill>
                  <a:schemeClr val="dk1"/>
                </a:solidFill>
                <a:latin typeface="Quattrocento Sans"/>
                <a:ea typeface="Quattrocento Sans"/>
                <a:cs typeface="Quattrocento Sans"/>
                <a:sym typeface="Quattrocento Sans"/>
              </a:rPr>
              <a:t>Nails, hair, and bones to become brittle</a:t>
            </a:r>
            <a:endParaRPr b="0" i="0" sz="3000" u="none" cap="none" strike="noStrike">
              <a:solidFill>
                <a:schemeClr val="dk1"/>
              </a:solidFill>
              <a:latin typeface="Quattrocento Sans"/>
              <a:ea typeface="Quattrocento Sans"/>
              <a:cs typeface="Quattrocento Sans"/>
              <a:sym typeface="Quattrocento Sans"/>
            </a:endParaRPr>
          </a:p>
          <a:p>
            <a:pPr indent="-457200" lvl="0" marL="457200" marR="0" rtl="0" algn="l">
              <a:spcBef>
                <a:spcPts val="0"/>
              </a:spcBef>
              <a:spcAft>
                <a:spcPts val="0"/>
              </a:spcAft>
              <a:buClr>
                <a:schemeClr val="dk1"/>
              </a:buClr>
              <a:buSzPts val="3000"/>
              <a:buFont typeface="Arial"/>
              <a:buChar char="•"/>
            </a:pPr>
            <a:r>
              <a:rPr b="0" i="0" lang="en-US" sz="3000" u="none" cap="none" strike="noStrike">
                <a:solidFill>
                  <a:schemeClr val="dk1"/>
                </a:solidFill>
                <a:latin typeface="Quattrocento Sans"/>
                <a:ea typeface="Quattrocento Sans"/>
                <a:cs typeface="Quattrocento Sans"/>
                <a:sym typeface="Quattrocento Sans"/>
              </a:rPr>
              <a:t> Make the skin dry and sometimes yellow or covered with soft hair. </a:t>
            </a:r>
            <a:endParaRPr b="0" i="0" sz="3000" u="none" cap="none" strike="noStrike">
              <a:solidFill>
                <a:schemeClr val="dk1"/>
              </a:solidFill>
              <a:latin typeface="Quattrocento Sans"/>
              <a:ea typeface="Quattrocento Sans"/>
              <a:cs typeface="Quattrocento Sans"/>
              <a:sym typeface="Quattrocento Sans"/>
            </a:endParaRPr>
          </a:p>
          <a:p>
            <a:pPr indent="-457200" lvl="0" marL="457200" marR="0" rtl="0" algn="l">
              <a:spcBef>
                <a:spcPts val="0"/>
              </a:spcBef>
              <a:spcAft>
                <a:spcPts val="0"/>
              </a:spcAft>
              <a:buClr>
                <a:schemeClr val="dk1"/>
              </a:buClr>
              <a:buSzPts val="3000"/>
              <a:buFont typeface="Arial"/>
              <a:buChar char="•"/>
            </a:pPr>
            <a:r>
              <a:rPr b="0" i="0" lang="en-US" sz="3000" u="none" cap="none" strike="noStrike">
                <a:solidFill>
                  <a:schemeClr val="dk1"/>
                </a:solidFill>
                <a:latin typeface="Quattrocento Sans"/>
                <a:ea typeface="Quattrocento Sans"/>
                <a:cs typeface="Quattrocento Sans"/>
                <a:sym typeface="Quattrocento Sans"/>
              </a:rPr>
              <a:t>Menstrual periods can become irregular or stop completely.</a:t>
            </a:r>
            <a:endParaRPr/>
          </a:p>
        </p:txBody>
      </p:sp>
      <p:sp>
        <p:nvSpPr>
          <p:cNvPr id="76" name="Google Shape;76;p6"/>
          <p:cNvSpPr/>
          <p:nvPr/>
        </p:nvSpPr>
        <p:spPr>
          <a:xfrm>
            <a:off x="5472602" y="1281957"/>
            <a:ext cx="5793061" cy="400110"/>
          </a:xfrm>
          <a:prstGeom prst="rect">
            <a:avLst/>
          </a:prstGeom>
          <a:solidFill>
            <a:schemeClr val="accent2"/>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Quattrocento Sans"/>
                <a:ea typeface="Quattrocento Sans"/>
                <a:cs typeface="Quattrocento Sans"/>
                <a:sym typeface="Quattrocento Sans"/>
              </a:rPr>
              <a:t>Starvation can cause harm to vital organs such as: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7"/>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3000"/>
              <a:buFont typeface="Quattrocento Sans"/>
              <a:buNone/>
            </a:pPr>
            <a:r>
              <a:rPr b="1" lang="en-US" sz="3000"/>
              <a:t>4.2 Bulimia nervosa</a:t>
            </a:r>
            <a:endParaRPr b="1" sz="3000"/>
          </a:p>
        </p:txBody>
      </p:sp>
      <p:pic>
        <p:nvPicPr>
          <p:cNvPr id="82" name="Google Shape;82;p7"/>
          <p:cNvPicPr preferRelativeResize="0"/>
          <p:nvPr>
            <p:ph idx="1" type="body"/>
          </p:nvPr>
        </p:nvPicPr>
        <p:blipFill rotWithShape="1">
          <a:blip r:embed="rId3">
            <a:alphaModFix/>
          </a:blip>
          <a:srcRect b="0" l="0" r="0" t="0"/>
          <a:stretch/>
        </p:blipFill>
        <p:spPr>
          <a:xfrm>
            <a:off x="539750" y="2065842"/>
            <a:ext cx="4416425" cy="2716790"/>
          </a:xfrm>
          <a:prstGeom prst="rect">
            <a:avLst/>
          </a:prstGeom>
          <a:noFill/>
          <a:ln>
            <a:noFill/>
          </a:ln>
        </p:spPr>
      </p:pic>
      <p:sp>
        <p:nvSpPr>
          <p:cNvPr id="83" name="Google Shape;83;p7"/>
          <p:cNvSpPr/>
          <p:nvPr/>
        </p:nvSpPr>
        <p:spPr>
          <a:xfrm>
            <a:off x="5194434" y="2649701"/>
            <a:ext cx="609600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Quattrocento Sans"/>
                <a:ea typeface="Quattrocento Sans"/>
                <a:cs typeface="Quattrocento Sans"/>
                <a:sym typeface="Quattrocento Sans"/>
              </a:rPr>
              <a:t>People with bulimia nervosa eat large amounts of food (also called bingeing) at least two times a week and then vomit (also called purging) or exercise compulsively.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8"/>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Affects</a:t>
            </a:r>
            <a:endParaRPr/>
          </a:p>
        </p:txBody>
      </p:sp>
      <p:pic>
        <p:nvPicPr>
          <p:cNvPr id="89" name="Google Shape;89;p8"/>
          <p:cNvPicPr preferRelativeResize="0"/>
          <p:nvPr>
            <p:ph idx="1" type="body"/>
          </p:nvPr>
        </p:nvPicPr>
        <p:blipFill rotWithShape="1">
          <a:blip r:embed="rId3">
            <a:alphaModFix/>
          </a:blip>
          <a:srcRect b="0" l="0" r="0" t="0"/>
          <a:stretch/>
        </p:blipFill>
        <p:spPr>
          <a:xfrm>
            <a:off x="758825" y="1435100"/>
            <a:ext cx="3978275" cy="3978275"/>
          </a:xfrm>
          <a:prstGeom prst="rect">
            <a:avLst/>
          </a:prstGeom>
          <a:noFill/>
          <a:ln>
            <a:noFill/>
          </a:ln>
        </p:spPr>
      </p:pic>
      <p:sp>
        <p:nvSpPr>
          <p:cNvPr id="90" name="Google Shape;90;p8"/>
          <p:cNvSpPr/>
          <p:nvPr/>
        </p:nvSpPr>
        <p:spPr>
          <a:xfrm>
            <a:off x="5107806" y="2751834"/>
            <a:ext cx="6625389" cy="2677656"/>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Loss of important minerals</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 Life-threatening heart arrhythmia (irregular heartbeat)</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Damage to the teeth, and swelling of the throat. </a:t>
            </a:r>
            <a:endParaRPr sz="2400">
              <a:solidFill>
                <a:schemeClr val="dk1"/>
              </a:solidFill>
              <a:latin typeface="Quattrocento Sans"/>
              <a:ea typeface="Quattrocento Sans"/>
              <a:cs typeface="Quattrocento Sans"/>
              <a:sym typeface="Quattrocento Sans"/>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Quattrocento Sans"/>
                <a:ea typeface="Quattrocento Sans"/>
                <a:cs typeface="Quattrocento Sans"/>
                <a:sym typeface="Quattrocento Sans"/>
              </a:rPr>
              <a:t>Bulimia can also cause irregular menstrual periods.</a:t>
            </a:r>
            <a:endParaRPr/>
          </a:p>
        </p:txBody>
      </p:sp>
      <p:sp>
        <p:nvSpPr>
          <p:cNvPr id="91" name="Google Shape;91;p8"/>
          <p:cNvSpPr/>
          <p:nvPr/>
        </p:nvSpPr>
        <p:spPr>
          <a:xfrm>
            <a:off x="6481725" y="1735319"/>
            <a:ext cx="28888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Vomiting can cause:</a:t>
            </a:r>
            <a:endParaRPr sz="24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9"/>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4000"/>
              <a:buFont typeface="Quattrocento Sans"/>
              <a:buNone/>
            </a:pPr>
            <a:r>
              <a:rPr b="1" lang="en-US" sz="4000"/>
              <a:t>4.3  Binge eating disorder</a:t>
            </a:r>
            <a:endParaRPr b="1" sz="4000"/>
          </a:p>
        </p:txBody>
      </p:sp>
      <p:pic>
        <p:nvPicPr>
          <p:cNvPr id="97" name="Google Shape;97;p9"/>
          <p:cNvPicPr preferRelativeResize="0"/>
          <p:nvPr>
            <p:ph idx="1" type="body"/>
          </p:nvPr>
        </p:nvPicPr>
        <p:blipFill rotWithShape="1">
          <a:blip r:embed="rId3">
            <a:alphaModFix/>
          </a:blip>
          <a:srcRect b="0" l="0" r="0" t="0"/>
          <a:stretch/>
        </p:blipFill>
        <p:spPr>
          <a:xfrm>
            <a:off x="521207" y="2022857"/>
            <a:ext cx="4416425" cy="3842289"/>
          </a:xfrm>
          <a:prstGeom prst="rect">
            <a:avLst/>
          </a:prstGeom>
          <a:noFill/>
          <a:ln>
            <a:noFill/>
          </a:ln>
        </p:spPr>
      </p:pic>
      <p:sp>
        <p:nvSpPr>
          <p:cNvPr id="98" name="Google Shape;98;p9"/>
          <p:cNvSpPr/>
          <p:nvPr/>
        </p:nvSpPr>
        <p:spPr>
          <a:xfrm>
            <a:off x="5415815" y="3019208"/>
            <a:ext cx="6096000" cy="1477328"/>
          </a:xfrm>
          <a:prstGeom prst="rect">
            <a:avLst/>
          </a:prstGeom>
          <a:solidFill>
            <a:schemeClr val="accent2"/>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dk1"/>
                </a:solidFill>
                <a:latin typeface="Quattrocento Sans"/>
                <a:ea typeface="Quattrocento Sans"/>
                <a:cs typeface="Quattrocento Sans"/>
                <a:sym typeface="Quattrocento Sans"/>
              </a:rPr>
              <a:t>This is frequently associated with feelings of loss of control and shame surrounding eating.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lcomeDoc">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2021-08-15T15:06:10Z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